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932.3</c:v>
                </c:pt>
                <c:pt idx="1">
                  <c:v>1402.6</c:v>
                </c:pt>
                <c:pt idx="2">
                  <c:v>680.3</c:v>
                </c:pt>
                <c:pt idx="3">
                  <c:v>1023.3</c:v>
                </c:pt>
                <c:pt idx="4">
                  <c:v>5512.4</c:v>
                </c:pt>
                <c:pt idx="5">
                  <c:v>30</c:v>
                </c:pt>
                <c:pt idx="6">
                  <c:v>0.5</c:v>
                </c:pt>
                <c:pt idx="7">
                  <c:v>0.5</c:v>
                </c:pt>
                <c:pt idx="8">
                  <c:v>65.900000000000006</c:v>
                </c:pt>
                <c:pt idx="9">
                  <c:v>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779</c:v>
                </c:pt>
                <c:pt idx="1">
                  <c:v>5445.3</c:v>
                </c:pt>
                <c:pt idx="2">
                  <c:v>246.8</c:v>
                </c:pt>
                <c:pt idx="3">
                  <c:v>400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65808479636173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454919929771116E-2"/>
                  <c:y val="5.80162145726498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4738.1000000000004</c:v>
                </c:pt>
                <c:pt idx="1">
                  <c:v>243</c:v>
                </c:pt>
                <c:pt idx="2">
                  <c:v>2.9</c:v>
                </c:pt>
                <c:pt idx="3">
                  <c:v>3743.1</c:v>
                </c:pt>
                <c:pt idx="4">
                  <c:v>4744.1000000000004</c:v>
                </c:pt>
                <c:pt idx="5">
                  <c:v>71.3</c:v>
                </c:pt>
                <c:pt idx="6">
                  <c:v>3600.2</c:v>
                </c:pt>
                <c:pt idx="7">
                  <c:v>114.5</c:v>
                </c:pt>
                <c:pt idx="8">
                  <c:v>87.4</c:v>
                </c:pt>
                <c:pt idx="9">
                  <c:v>120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АДМИНИСТРАЦИЯ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ПРИАЗОВСКОГО СЕЛЬСКОГО ПОСЕЛЕНИЯ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ПРИМОРСКО-АХТАРСКОГО РАЙОНА 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2020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795520" cy="99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65123" y="376188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"Жилищно-коммунальное хозяйство"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были запланированы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4744,4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Исполнение составило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4744,1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рублей, или 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100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%, в том числе: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/>
              <a:t>В рамках мероприятий муниципальной программы "Комплексное развитие Приазовского сельского поселения Приморско-Ахтарского района в сфере жилищно-коммунального хозяйства" в </a:t>
            </a:r>
            <a:r>
              <a:rPr lang="ru-RU" sz="1600" dirty="0" smtClean="0"/>
              <a:t>2020 </a:t>
            </a:r>
            <a:r>
              <a:rPr lang="ru-RU" sz="1600" dirty="0"/>
              <a:t>году  </a:t>
            </a:r>
            <a:r>
              <a:rPr lang="ru-RU" sz="1600" dirty="0" smtClean="0"/>
              <a:t>произведен капитальный ремонт арт. скважины № 2000, </a:t>
            </a:r>
            <a:r>
              <a:rPr lang="ru-RU" sz="1600" dirty="0" smtClean="0"/>
              <a:t>-  </a:t>
            </a:r>
            <a:r>
              <a:rPr lang="ru-RU" sz="1600" dirty="0"/>
              <a:t>на сумму </a:t>
            </a:r>
            <a:r>
              <a:rPr lang="ru-RU" sz="1600" dirty="0" smtClean="0"/>
              <a:t>3888,1 </a:t>
            </a:r>
            <a:r>
              <a:rPr lang="ru-RU" sz="1600" dirty="0"/>
              <a:t>тыс. рублей, произведена оплата за уличное освещение и ремонт фонарей уличного освещения на сумму </a:t>
            </a:r>
            <a:r>
              <a:rPr lang="ru-RU" sz="1600" dirty="0" smtClean="0"/>
              <a:t>119,3 </a:t>
            </a:r>
            <a:r>
              <a:rPr lang="ru-RU" sz="1600" dirty="0"/>
              <a:t>тыс. рублей, произведена уборка несанкционированных свалок и уборка главных улиц поселения на сумму </a:t>
            </a:r>
            <a:r>
              <a:rPr lang="ru-RU" sz="1600" dirty="0" smtClean="0"/>
              <a:t>124,2 </a:t>
            </a:r>
            <a:r>
              <a:rPr lang="ru-RU" sz="1600" dirty="0"/>
              <a:t>тыс. </a:t>
            </a:r>
            <a:r>
              <a:rPr lang="ru-RU" sz="1600" dirty="0" smtClean="0"/>
              <a:t>рублей, приобретены уличные тренажеры и обустроена уличная спортивная площадка в сумме 612,5 тыс. рублей.</a:t>
            </a:r>
            <a:endParaRPr lang="ru-RU" sz="1600" dirty="0"/>
          </a:p>
          <a:p>
            <a:pPr indent="34290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3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разделу  </a:t>
            </a:r>
            <a:r>
              <a:rPr lang="ru-RU" sz="1400" b="1" dirty="0">
                <a:latin typeface="Times New Roman"/>
                <a:ea typeface="Times New Roman"/>
              </a:rPr>
              <a:t>"Образование"</a:t>
            </a:r>
            <a:r>
              <a:rPr lang="ru-RU" sz="1400" dirty="0">
                <a:latin typeface="Times New Roman"/>
                <a:ea typeface="Times New Roman"/>
              </a:rPr>
              <a:t> исполнение расходов в </a:t>
            </a:r>
            <a:r>
              <a:rPr lang="ru-RU" sz="1400" dirty="0" smtClean="0">
                <a:latin typeface="Times New Roman"/>
                <a:ea typeface="Times New Roman"/>
              </a:rPr>
              <a:t>2020  </a:t>
            </a:r>
            <a:r>
              <a:rPr lang="ru-RU" sz="1400" dirty="0">
                <a:latin typeface="Times New Roman"/>
                <a:ea typeface="Times New Roman"/>
              </a:rPr>
              <a:t>году составило </a:t>
            </a:r>
            <a:r>
              <a:rPr lang="ru-RU" sz="1400" dirty="0" smtClean="0">
                <a:latin typeface="Times New Roman"/>
                <a:ea typeface="Times New Roman"/>
              </a:rPr>
              <a:t>71,3 </a:t>
            </a:r>
            <a:r>
              <a:rPr lang="ru-RU" sz="1400" dirty="0">
                <a:latin typeface="Times New Roman"/>
                <a:ea typeface="Times New Roman"/>
              </a:rPr>
              <a:t>тыс. руб. на реализацию мероприятий муниципальной программы "Молодежь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района". План выполнен на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%. 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денежные </a:t>
            </a:r>
            <a:r>
              <a:rPr lang="ru-RU" sz="1400" dirty="0" smtClean="0">
                <a:latin typeface="Times New Roman"/>
                <a:ea typeface="Times New Roman"/>
              </a:rPr>
              <a:t>средства направлены  </a:t>
            </a:r>
            <a:r>
              <a:rPr lang="ru-RU" sz="1400" dirty="0">
                <a:latin typeface="Times New Roman"/>
                <a:ea typeface="Times New Roman"/>
              </a:rPr>
              <a:t>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 </a:t>
            </a:r>
            <a:r>
              <a:rPr lang="ru-RU" sz="1400" dirty="0">
                <a:latin typeface="Times New Roman"/>
                <a:ea typeface="Times New Roman"/>
              </a:rPr>
              <a:t>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молодежью. 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60032" y="332656"/>
            <a:ext cx="3888432" cy="2736304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"Социальная политика"</a:t>
            </a:r>
            <a:r>
              <a:rPr lang="ru-RU" sz="1400" dirty="0">
                <a:latin typeface="Times New Roman"/>
                <a:ea typeface="Times New Roman"/>
              </a:rPr>
              <a:t> в </a:t>
            </a:r>
            <a:r>
              <a:rPr lang="ru-RU" sz="1400" dirty="0" smtClean="0">
                <a:latin typeface="Times New Roman"/>
                <a:ea typeface="Times New Roman"/>
              </a:rPr>
              <a:t>2020 </a:t>
            </a:r>
            <a:r>
              <a:rPr lang="ru-RU" sz="1400" dirty="0">
                <a:latin typeface="Times New Roman"/>
                <a:ea typeface="Times New Roman"/>
              </a:rPr>
              <a:t>году были исполнены в сумме </a:t>
            </a:r>
            <a:r>
              <a:rPr lang="ru-RU" sz="1400" dirty="0" smtClean="0">
                <a:latin typeface="Times New Roman"/>
                <a:ea typeface="Times New Roman"/>
              </a:rPr>
              <a:t>114,5 </a:t>
            </a:r>
            <a:r>
              <a:rPr lang="ru-RU" sz="1400" dirty="0">
                <a:latin typeface="Times New Roman"/>
                <a:ea typeface="Times New Roman"/>
              </a:rPr>
              <a:t>тыс. рублей. </a:t>
            </a:r>
            <a:r>
              <a:rPr lang="ru-RU" sz="1400" dirty="0" smtClean="0">
                <a:latin typeface="Times New Roman"/>
                <a:ea typeface="Times New Roman"/>
              </a:rPr>
              <a:t>План выполнен на 100%.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251520" y="3356992"/>
            <a:ext cx="4104456" cy="295232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"Физическая культура  и спорт"</a:t>
            </a:r>
            <a:r>
              <a:rPr lang="ru-RU" sz="1400" dirty="0">
                <a:latin typeface="Times New Roman"/>
                <a:ea typeface="Times New Roman"/>
              </a:rPr>
              <a:t> составили </a:t>
            </a:r>
            <a:r>
              <a:rPr lang="ru-RU" sz="1400" dirty="0" smtClean="0">
                <a:latin typeface="Times New Roman"/>
                <a:ea typeface="Times New Roman"/>
              </a:rPr>
              <a:t>87,4 </a:t>
            </a:r>
            <a:r>
              <a:rPr lang="ru-RU" sz="1400" dirty="0">
                <a:latin typeface="Times New Roman"/>
                <a:ea typeface="Times New Roman"/>
              </a:rPr>
              <a:t>тыс. руб. или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 к годовому плану на реализацию мероприятий муниципальной </a:t>
            </a:r>
            <a:r>
              <a:rPr lang="ru-RU" sz="1400" dirty="0" smtClean="0">
                <a:latin typeface="Times New Roman"/>
                <a:ea typeface="Times New Roman"/>
              </a:rPr>
              <a:t>программы Приазовского сельского поселения Приморско-Ахтарского района </a:t>
            </a:r>
            <a:r>
              <a:rPr lang="ru-RU" sz="1400" dirty="0">
                <a:latin typeface="Times New Roman"/>
                <a:ea typeface="Times New Roman"/>
              </a:rPr>
              <a:t>"Развитие физической </a:t>
            </a:r>
            <a:r>
              <a:rPr lang="ru-RU" sz="1400" dirty="0" smtClean="0">
                <a:latin typeface="Times New Roman"/>
                <a:ea typeface="Times New Roman"/>
              </a:rPr>
              <a:t>культуры и спорта</a:t>
            </a:r>
            <a:r>
              <a:rPr lang="ru-RU" sz="1400" dirty="0">
                <a:latin typeface="Times New Roman"/>
                <a:ea typeface="Times New Roman"/>
              </a:rPr>
              <a:t>". денежные средства направлены 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работника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3356992"/>
            <a:ext cx="4032448" cy="295232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"Средства массовой информации" </a:t>
            </a:r>
            <a:r>
              <a:rPr lang="ru-RU" sz="1400" dirty="0">
                <a:latin typeface="Times New Roman"/>
                <a:ea typeface="Times New Roman"/>
              </a:rPr>
              <a:t>составили </a:t>
            </a:r>
            <a:r>
              <a:rPr lang="ru-RU" sz="1400" dirty="0" smtClean="0">
                <a:latin typeface="Times New Roman"/>
                <a:ea typeface="Times New Roman"/>
              </a:rPr>
              <a:t>120,0 </a:t>
            </a:r>
            <a:r>
              <a:rPr lang="ru-RU" sz="1400" dirty="0">
                <a:latin typeface="Times New Roman"/>
                <a:ea typeface="Times New Roman"/>
              </a:rPr>
              <a:t>тыс. рублей, или 100 % к плану на реализацию мероприятий муниципальной программы "Информационное </a:t>
            </a:r>
            <a:r>
              <a:rPr lang="ru-RU" sz="1400" dirty="0" smtClean="0">
                <a:latin typeface="Times New Roman"/>
                <a:ea typeface="Times New Roman"/>
              </a:rPr>
              <a:t>освещение </a:t>
            </a:r>
            <a:r>
              <a:rPr lang="ru-RU" sz="1400" dirty="0">
                <a:latin typeface="Times New Roman"/>
                <a:ea typeface="Times New Roman"/>
              </a:rPr>
              <a:t>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сельского </a:t>
            </a:r>
            <a:r>
              <a:rPr lang="ru-RU" sz="1400" dirty="0">
                <a:latin typeface="Times New Roman"/>
                <a:ea typeface="Times New Roman"/>
              </a:rPr>
              <a:t>поселения Приморско-Ахтарского </a:t>
            </a:r>
            <a:r>
              <a:rPr lang="ru-RU" sz="1400" dirty="0" smtClean="0">
                <a:latin typeface="Times New Roman"/>
                <a:ea typeface="Times New Roman"/>
              </a:rPr>
              <a:t>района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dirty="0" smtClean="0"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разделу "Культура, кинематография" были запланированы расходы в сумме </a:t>
            </a: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</a:rPr>
              <a:t>тыс. рублей. Исполнение составило </a:t>
            </a:r>
            <a:r>
              <a:rPr lang="ru-RU" sz="1600" dirty="0" smtClean="0">
                <a:latin typeface="Times New Roman"/>
                <a:ea typeface="Times New Roman"/>
              </a:rPr>
              <a:t>3600,2 </a:t>
            </a:r>
            <a:r>
              <a:rPr lang="ru-RU" sz="1600" dirty="0">
                <a:latin typeface="Times New Roman"/>
                <a:ea typeface="Times New Roman"/>
              </a:rPr>
              <a:t>тыс. рублей или </a:t>
            </a:r>
            <a:r>
              <a:rPr lang="ru-RU" sz="1600" dirty="0" smtClean="0">
                <a:latin typeface="Times New Roman"/>
                <a:ea typeface="Times New Roman"/>
              </a:rPr>
              <a:t>100 </a:t>
            </a:r>
            <a:r>
              <a:rPr lang="ru-RU" sz="1600" dirty="0">
                <a:latin typeface="Times New Roman"/>
                <a:ea typeface="Times New Roman"/>
              </a:rPr>
              <a:t>%. 	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193232" y="548680"/>
            <a:ext cx="2592288" cy="4097537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По данному разделу расходовались средства на содержание муниципальных казенных 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учреждений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МКУ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"СДК ст.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Приазовской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" в сумме –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2944,9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руб. исполнение составило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100%;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-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МКУК «Приазовская ПБ" в сумме –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612,5 </a:t>
            </a: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руб. исполнение составило </a:t>
            </a:r>
            <a:r>
              <a:rPr lang="ru-RU" sz="16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100%;</a:t>
            </a:r>
            <a:endParaRPr lang="ru-RU" sz="1600" dirty="0">
              <a:solidFill>
                <a:srgbClr val="1D1B11"/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600" dirty="0">
                <a:solidFill>
                  <a:srgbClr val="1D1B11"/>
                </a:solidFill>
                <a:latin typeface="Times New Roman"/>
                <a:ea typeface="Times New Roman"/>
              </a:rPr>
              <a:t>	</a:t>
            </a:r>
            <a:endParaRPr lang="ru-RU" sz="900" i="1" dirty="0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от </a:t>
            </a:r>
            <a:r>
              <a:rPr lang="ru-RU" dirty="0" smtClean="0">
                <a:latin typeface="Times New Roman"/>
                <a:ea typeface="Times New Roman"/>
              </a:rPr>
              <a:t>12 </a:t>
            </a:r>
            <a:r>
              <a:rPr lang="ru-RU" dirty="0">
                <a:latin typeface="Times New Roman"/>
                <a:ea typeface="Times New Roman"/>
              </a:rPr>
              <a:t>декабря </a:t>
            </a:r>
            <a:r>
              <a:rPr lang="ru-RU" dirty="0" smtClean="0">
                <a:latin typeface="Times New Roman"/>
                <a:ea typeface="Times New Roman"/>
              </a:rPr>
              <a:t>2019 </a:t>
            </a:r>
            <a:r>
              <a:rPr lang="ru-RU" dirty="0">
                <a:latin typeface="Times New Roman"/>
                <a:ea typeface="Times New Roman"/>
              </a:rPr>
              <a:t>года № </a:t>
            </a:r>
            <a:r>
              <a:rPr lang="ru-RU" dirty="0" smtClean="0">
                <a:latin typeface="Times New Roman"/>
                <a:ea typeface="Times New Roman"/>
              </a:rPr>
              <a:t>18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"О бюджете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на </a:t>
            </a:r>
            <a:r>
              <a:rPr lang="ru-RU" dirty="0" smtClean="0">
                <a:latin typeface="Times New Roman"/>
                <a:ea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</a:rPr>
              <a:t>год" дефицит бюджета планировался в сумме – 0,0 тыс. </a:t>
            </a:r>
            <a:r>
              <a:rPr lang="ru-RU" dirty="0" smtClean="0">
                <a:latin typeface="Times New Roman"/>
                <a:ea typeface="Times New Roman"/>
              </a:rPr>
              <a:t>рублей. Погашение </a:t>
            </a:r>
            <a:r>
              <a:rPr lang="ru-RU" dirty="0">
                <a:latin typeface="Times New Roman"/>
                <a:ea typeface="Times New Roman"/>
              </a:rPr>
              <a:t>дефицита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</a:t>
            </a:r>
            <a:r>
              <a:rPr lang="ru-RU" dirty="0" smtClean="0">
                <a:latin typeface="Times New Roman"/>
                <a:ea typeface="Times New Roman"/>
              </a:rPr>
              <a:t>произведено </a:t>
            </a:r>
            <a:r>
              <a:rPr lang="ru-RU" dirty="0">
                <a:latin typeface="Times New Roman"/>
                <a:ea typeface="Times New Roman"/>
              </a:rPr>
              <a:t>за счет изменения  остатков средств на счетах по учету средств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</a:t>
            </a:r>
            <a:r>
              <a:rPr lang="ru-RU" dirty="0" smtClean="0">
                <a:latin typeface="Times New Roman"/>
                <a:ea typeface="Times New Roman"/>
              </a:rPr>
              <a:t>поселения Приморско-Ахтарского района.</a:t>
            </a:r>
            <a:endParaRPr lang="ru-RU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</a:t>
            </a:r>
            <a:r>
              <a:rPr lang="ru-RU" dirty="0" smtClean="0">
                <a:latin typeface="Times New Roman"/>
                <a:ea typeface="Times New Roman"/>
              </a:rPr>
              <a:t>2020 </a:t>
            </a:r>
            <a:r>
              <a:rPr lang="ru-RU" dirty="0">
                <a:latin typeface="Times New Roman"/>
                <a:ea typeface="Times New Roman"/>
              </a:rPr>
              <a:t>год сложился дефицит бюджета в сумме </a:t>
            </a:r>
            <a:r>
              <a:rPr lang="ru-RU">
                <a:latin typeface="Times New Roman"/>
                <a:ea typeface="Times New Roman"/>
              </a:rPr>
              <a:t>– </a:t>
            </a:r>
            <a:r>
              <a:rPr lang="ru-RU" smtClean="0">
                <a:latin typeface="Times New Roman"/>
                <a:ea typeface="Times New Roman"/>
              </a:rPr>
              <a:t>927,9 </a:t>
            </a:r>
            <a:r>
              <a:rPr lang="ru-RU" dirty="0">
                <a:latin typeface="Times New Roman"/>
                <a:ea typeface="Times New Roman"/>
              </a:rPr>
              <a:t>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Приазовского 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2020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 утвержден решением Совета Приазовского сельского поселения Приморско-Ахтарского района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12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декабря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2019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года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№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18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"О бюджете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Приазовского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2020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год".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423547"/>
              </p:ext>
            </p:extLst>
          </p:nvPr>
        </p:nvGraphicFramePr>
        <p:xfrm>
          <a:off x="457200" y="2997041"/>
          <a:ext cx="8435280" cy="20881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658"/>
                <a:gridCol w="1034165"/>
                <a:gridCol w="1086464"/>
                <a:gridCol w="1086464"/>
                <a:gridCol w="1062846"/>
                <a:gridCol w="966683"/>
              </a:tblGrid>
              <a:tr h="324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9892,9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9549,4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9665,6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11570,6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6871,2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6871,1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59,4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21463,6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16420,6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16536,7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23168,4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18824,6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17464,6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-1704,9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-2404,0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927,9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694616"/>
              </p:ext>
            </p:extLst>
          </p:nvPr>
        </p:nvGraphicFramePr>
        <p:xfrm>
          <a:off x="467544" y="476672"/>
          <a:ext cx="8136904" cy="8414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2347"/>
                <a:gridCol w="726747"/>
                <a:gridCol w="1017447"/>
                <a:gridCol w="799422"/>
                <a:gridCol w="508723"/>
                <a:gridCol w="1017447"/>
                <a:gridCol w="94477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7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План 2020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Факт 2020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% к  исполнению 2020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% к исполнению 2019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Структура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исполнения 2020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9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НДФЛ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1117,0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     913,0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932,3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102,1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83,5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      9,7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Акцизы на нефтепродукты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1516,6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1409,6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1402,6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99,5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92,5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803,3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680,3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680,3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    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84,7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752,5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1018,0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1023,3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136,0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05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5592,1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5414,1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5512,4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101,8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98,6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2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сдачи в аренду имущества  находящегося в оперативном управлении органов управления поселений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поступления от денежных взысканий (штрафов) и иных сумм возмещения ущерба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13,2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13,3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22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прибыли, остающейся после уплаты налогов и обязательных платежей МУП, созданных поселениями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217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доходы от компенсации затрат бюджетов сельских поселений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20,8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27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платы, а так же средства от продажи права на заключение договоров аренды за земли, находящиеся в собственности сельских поселений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Доходы от реализации иного имущества, находящегося в собственности сельских поселений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 anchor="b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65,8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65,9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84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налоговые и неналоговые доходы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9892,9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9549,4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9665,6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101,2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97,7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8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Субвенции бюджетам поселений на первичный воинский учет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221,7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243,0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243,0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109,6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        3,5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8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Дотации бюджетам поселений на выравнивание бюджетной обеспеченности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165,8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566,5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566,5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Св.100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08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Дотации бюджетам на поддержку мер по обеспечению сбалансированности бюджетов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854,8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дотации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субсидии бюджетам поселений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10327,0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5445,4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5445,3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52,7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79,3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316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Субвенции на выполнение передаваемых полномочий субъектов Российской Федерации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3,8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Иные межбюджетные трансферты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400,0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5,8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63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возврата иных межбюджетных трансфертов, имеющих целевое назначение, прошлых лет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-2,5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 безвозмездных поступлений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11570,6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6871,2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6871,1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59,4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154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21463,6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16420,6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16536,7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100,7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77,0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Courier New"/>
                        </a:rPr>
                        <a:t>*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624619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660213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Приазовского </a:t>
            </a:r>
            <a:r>
              <a:rPr lang="ru-RU" sz="1800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по расходам в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2020 </a:t>
            </a:r>
            <a:r>
              <a:rPr lang="ru-RU" sz="1800" dirty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17464,6 </a:t>
            </a:r>
            <a:r>
              <a:rPr lang="ru-RU" sz="1800" dirty="0">
                <a:solidFill>
                  <a:schemeClr val="tx1"/>
                </a:solidFill>
                <a:effectLst/>
              </a:rPr>
              <a:t>тыс. рублей при плановом значении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18824,6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тыс</a:t>
            </a:r>
            <a:r>
              <a:rPr lang="ru-RU" sz="1800" dirty="0">
                <a:solidFill>
                  <a:schemeClr val="tx1"/>
                </a:solidFill>
                <a:effectLst/>
              </a:rPr>
              <a:t>. рублей или на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92,8 </a:t>
            </a:r>
            <a:r>
              <a:rPr lang="ru-RU" sz="1800" dirty="0">
                <a:solidFill>
                  <a:schemeClr val="tx1"/>
                </a:solidFill>
                <a:effectLst/>
              </a:rPr>
              <a:t>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311336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118626"/>
              </p:ext>
            </p:extLst>
          </p:nvPr>
        </p:nvGraphicFramePr>
        <p:xfrm>
          <a:off x="755576" y="764704"/>
          <a:ext cx="7704855" cy="4694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4258"/>
                <a:gridCol w="740851"/>
                <a:gridCol w="806705"/>
                <a:gridCol w="806705"/>
                <a:gridCol w="823168"/>
                <a:gridCol w="823168"/>
              </a:tblGrid>
              <a:tr h="22905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Наименование отрасли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Факт </a:t>
                      </a:r>
                      <a:r>
                        <a:rPr lang="ru-RU" sz="1000" dirty="0" smtClean="0">
                          <a:effectLst/>
                        </a:rPr>
                        <a:t>2019 </a:t>
                      </a:r>
                      <a:r>
                        <a:rPr lang="ru-RU" sz="1000" dirty="0">
                          <a:effectLst/>
                        </a:rPr>
                        <a:t>года</a:t>
                      </a:r>
                      <a:endParaRPr lang="ru-RU" sz="10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 плану </a:t>
                      </a:r>
                      <a:r>
                        <a:rPr lang="ru-RU" sz="1200" dirty="0" smtClean="0">
                          <a:effectLst/>
                        </a:rPr>
                        <a:t>2020г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 к </a:t>
                      </a:r>
                      <a:r>
                        <a:rPr lang="ru-RU" sz="1200" dirty="0" smtClean="0">
                          <a:effectLst/>
                        </a:rPr>
                        <a:t>2019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факту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790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план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факт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Общегосударственные вопросы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 том числе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5209,4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4741,1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4738,1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570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Функционирование высшего должностного лица субъекта Российской Федерации и органа  местного самоуправления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707,4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487,6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485,2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68,6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Функционирование  Правительства Российской Федерации, высших органов исполнительной власти субъектов  Российской Федерации, местных администраций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2721,7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2704,3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2703,9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52,5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89,9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89,9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Св.100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436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31,3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*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  <a:tr h="8737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Другие общегосударственные вопросы       ( ТОСы, Централизованная бухгалтерия, оформление мун. имущества, оплата штрафов)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1642,8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1428,0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1427,8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86,9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260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По разделу "Национальная оборона" расходы в </a:t>
            </a:r>
            <a:r>
              <a:rPr lang="ru-RU" sz="1400" dirty="0" smtClean="0">
                <a:latin typeface="Times New Roman"/>
                <a:ea typeface="Times New Roman"/>
              </a:rPr>
              <a:t>2020 </a:t>
            </a:r>
            <a:r>
              <a:rPr lang="ru-RU" sz="1400" dirty="0">
                <a:latin typeface="Times New Roman"/>
                <a:ea typeface="Times New Roman"/>
              </a:rPr>
              <a:t>году на содержание инспектора ВУБ составили  </a:t>
            </a:r>
            <a:r>
              <a:rPr lang="ru-RU" sz="1400" dirty="0" smtClean="0">
                <a:latin typeface="Times New Roman"/>
                <a:ea typeface="Times New Roman"/>
              </a:rPr>
              <a:t>243,0  </a:t>
            </a:r>
            <a:r>
              <a:rPr lang="ru-RU" sz="1400" dirty="0">
                <a:latin typeface="Times New Roman"/>
                <a:ea typeface="Times New Roman"/>
              </a:rPr>
              <a:t>тыс. рублей, что на </a:t>
            </a:r>
            <a:r>
              <a:rPr lang="ru-RU" sz="1400" dirty="0" smtClean="0">
                <a:latin typeface="Times New Roman"/>
                <a:ea typeface="Times New Roman"/>
              </a:rPr>
              <a:t>21,3 </a:t>
            </a:r>
            <a:r>
              <a:rPr lang="ru-RU" sz="1400" dirty="0" smtClean="0">
                <a:latin typeface="Times New Roman"/>
                <a:ea typeface="Times New Roman"/>
              </a:rPr>
              <a:t>тыс</a:t>
            </a:r>
            <a:r>
              <a:rPr lang="ru-RU" sz="1400" dirty="0">
                <a:latin typeface="Times New Roman"/>
                <a:ea typeface="Times New Roman"/>
              </a:rPr>
              <a:t>. руб. </a:t>
            </a:r>
            <a:r>
              <a:rPr lang="ru-RU" sz="1400" dirty="0" smtClean="0">
                <a:latin typeface="Times New Roman"/>
                <a:ea typeface="Times New Roman"/>
              </a:rPr>
              <a:t>больше, </a:t>
            </a:r>
            <a:r>
              <a:rPr lang="ru-RU" sz="1400" dirty="0">
                <a:latin typeface="Times New Roman"/>
                <a:ea typeface="Times New Roman"/>
              </a:rPr>
              <a:t>чем в </a:t>
            </a:r>
            <a:r>
              <a:rPr lang="ru-RU" sz="1400" dirty="0" smtClean="0">
                <a:latin typeface="Times New Roman"/>
                <a:ea typeface="Times New Roman"/>
              </a:rPr>
              <a:t>2019 </a:t>
            </a:r>
            <a:r>
              <a:rPr lang="ru-RU" sz="1400" dirty="0">
                <a:latin typeface="Times New Roman"/>
                <a:ea typeface="Times New Roman"/>
              </a:rPr>
              <a:t>году. Данные расходы производились по факту поступивших субвенций из федерального бюджета. Исполнение в </a:t>
            </a:r>
            <a:r>
              <a:rPr lang="ru-RU" sz="1400" dirty="0" smtClean="0">
                <a:latin typeface="Times New Roman"/>
                <a:ea typeface="Times New Roman"/>
              </a:rPr>
              <a:t>2020 </a:t>
            </a:r>
            <a:r>
              <a:rPr lang="ru-RU" sz="1400" dirty="0">
                <a:latin typeface="Times New Roman"/>
                <a:ea typeface="Times New Roman"/>
              </a:rPr>
              <a:t>году составило 100 %.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835696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По разделу "Национальная безопасность и правоохранительная деятельность" были произведены расходы в рамках муниципальной программы Приазовского сельского поселения Приморско-Ахтарского района «Обеспечение безопасности населения» в сумме </a:t>
            </a:r>
            <a:r>
              <a:rPr lang="ru-RU" sz="1200" dirty="0" smtClean="0">
                <a:latin typeface="Times New Roman"/>
                <a:ea typeface="Times New Roman"/>
              </a:rPr>
              <a:t>2,9</a:t>
            </a: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тыс. руб.,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96,7%, </a:t>
            </a:r>
            <a:r>
              <a:rPr lang="ru-RU" sz="1200" dirty="0" smtClean="0">
                <a:latin typeface="Times New Roman"/>
                <a:ea typeface="Times New Roman"/>
              </a:rPr>
              <a:t>из них: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Приобретены: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журнал «Местное право» в сумме </a:t>
            </a:r>
            <a:r>
              <a:rPr lang="ru-RU" sz="1200" dirty="0" smtClean="0">
                <a:latin typeface="Times New Roman"/>
                <a:ea typeface="Times New Roman"/>
              </a:rPr>
              <a:t>0,9 </a:t>
            </a:r>
            <a:r>
              <a:rPr lang="ru-RU" sz="1200" dirty="0" smtClean="0">
                <a:latin typeface="Times New Roman"/>
                <a:ea typeface="Times New Roman"/>
              </a:rPr>
              <a:t>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оплачена страховая премия в сумме </a:t>
            </a:r>
            <a:r>
              <a:rPr lang="ru-RU" sz="1200" dirty="0" smtClean="0">
                <a:latin typeface="Times New Roman"/>
                <a:ea typeface="Times New Roman"/>
              </a:rPr>
              <a:t>1,0 </a:t>
            </a:r>
            <a:r>
              <a:rPr lang="ru-RU" sz="1200" dirty="0" smtClean="0">
                <a:latin typeface="Times New Roman"/>
                <a:ea typeface="Times New Roman"/>
              </a:rPr>
              <a:t>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>подписные издания </a:t>
            </a:r>
            <a:r>
              <a:rPr lang="ru-RU" sz="1200" dirty="0" smtClean="0">
                <a:latin typeface="Times New Roman"/>
                <a:ea typeface="Times New Roman"/>
              </a:rPr>
              <a:t>в сумме </a:t>
            </a:r>
            <a:r>
              <a:rPr lang="ru-RU" sz="1200" dirty="0" smtClean="0">
                <a:latin typeface="Times New Roman"/>
                <a:ea typeface="Times New Roman"/>
              </a:rPr>
              <a:t>1,0 </a:t>
            </a:r>
            <a:r>
              <a:rPr lang="ru-RU" sz="1200" dirty="0" smtClean="0">
                <a:latin typeface="Times New Roman"/>
                <a:ea typeface="Times New Roman"/>
              </a:rPr>
              <a:t>тыс. рублей.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 smtClean="0">
                <a:solidFill>
                  <a:srgbClr val="7030A0"/>
                </a:solidFill>
              </a:rPr>
              <a:t>	В </a:t>
            </a:r>
            <a:r>
              <a:rPr lang="ru-RU" sz="1800" b="1" dirty="0" smtClean="0">
                <a:solidFill>
                  <a:srgbClr val="7030A0"/>
                </a:solidFill>
              </a:rPr>
              <a:t>2020 году </a:t>
            </a:r>
            <a:r>
              <a:rPr lang="ru-RU" sz="1800" b="1" dirty="0" smtClean="0">
                <a:solidFill>
                  <a:srgbClr val="7030A0"/>
                </a:solidFill>
              </a:rPr>
              <a:t>денежные средства бюджета Приазовского сельского поселения Приморско-Ахтарского района  расходовались по следующим направлениям: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8050" y="29446"/>
            <a:ext cx="6455895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>
                <a:latin typeface="Times New Roman"/>
                <a:ea typeface="Times New Roman"/>
              </a:rPr>
              <a:t>"Национальная экономика"</a:t>
            </a:r>
            <a:r>
              <a:rPr lang="ru-RU" sz="1200" dirty="0">
                <a:latin typeface="Times New Roman"/>
                <a:ea typeface="Times New Roman"/>
              </a:rPr>
              <a:t> были запланированы расходы в сумме </a:t>
            </a:r>
            <a:r>
              <a:rPr lang="ru-RU" sz="1200" dirty="0" smtClean="0">
                <a:latin typeface="Times New Roman"/>
                <a:ea typeface="Times New Roman"/>
              </a:rPr>
              <a:t>5097,0 тыс</a:t>
            </a:r>
            <a:r>
              <a:rPr lang="ru-RU" sz="1200" dirty="0">
                <a:latin typeface="Times New Roman"/>
                <a:ea typeface="Times New Roman"/>
              </a:rPr>
              <a:t>. рублей.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3742,1т</a:t>
            </a:r>
            <a:r>
              <a:rPr lang="ru-RU" sz="1200" dirty="0" smtClean="0">
                <a:latin typeface="Times New Roman"/>
                <a:ea typeface="Times New Roman"/>
              </a:rPr>
              <a:t>ыс</a:t>
            </a:r>
            <a:r>
              <a:rPr lang="ru-RU" sz="1200" dirty="0">
                <a:latin typeface="Times New Roman"/>
                <a:ea typeface="Times New Roman"/>
              </a:rPr>
              <a:t>. рублей, или   </a:t>
            </a:r>
            <a:r>
              <a:rPr lang="ru-RU" sz="1200" dirty="0" smtClean="0">
                <a:latin typeface="Times New Roman"/>
                <a:ea typeface="Times New Roman"/>
              </a:rPr>
              <a:t>73,4 </a:t>
            </a:r>
            <a:r>
              <a:rPr lang="ru-RU" sz="1200" dirty="0">
                <a:latin typeface="Times New Roman"/>
                <a:ea typeface="Times New Roman"/>
              </a:rPr>
              <a:t>%.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подразделу "Дорожное хозяйство (дорожные фонды)" было запланировано </a:t>
            </a:r>
            <a:r>
              <a:rPr lang="ru-RU" sz="1200" dirty="0" smtClean="0">
                <a:latin typeface="Times New Roman"/>
                <a:ea typeface="Times New Roman"/>
              </a:rPr>
              <a:t>5097,</a:t>
            </a:r>
            <a:r>
              <a:rPr lang="ru-RU" sz="1200" dirty="0" smtClean="0">
                <a:latin typeface="Times New Roman"/>
                <a:ea typeface="Times New Roman"/>
              </a:rPr>
              <a:t>,0 </a:t>
            </a:r>
            <a:r>
              <a:rPr lang="ru-RU" sz="1200" dirty="0" smtClean="0">
                <a:latin typeface="Times New Roman"/>
                <a:ea typeface="Times New Roman"/>
              </a:rPr>
              <a:t>тыс</a:t>
            </a:r>
            <a:r>
              <a:rPr lang="ru-RU" sz="1200" dirty="0">
                <a:latin typeface="Times New Roman"/>
                <a:ea typeface="Times New Roman"/>
              </a:rPr>
              <a:t>. рублей,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3742,1тыс</a:t>
            </a:r>
            <a:r>
              <a:rPr lang="ru-RU" sz="1200" dirty="0">
                <a:latin typeface="Times New Roman"/>
                <a:ea typeface="Times New Roman"/>
              </a:rPr>
              <a:t>. рублей </a:t>
            </a:r>
            <a:r>
              <a:rPr lang="ru-RU" sz="1200" dirty="0" smtClean="0">
                <a:latin typeface="Times New Roman"/>
                <a:ea typeface="Times New Roman"/>
              </a:rPr>
              <a:t>(73,4%), </a:t>
            </a:r>
            <a:r>
              <a:rPr lang="ru-RU" sz="1200" dirty="0">
                <a:latin typeface="Times New Roman"/>
                <a:ea typeface="Times New Roman"/>
              </a:rPr>
              <a:t>в том числе: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</a:t>
            </a:r>
            <a:r>
              <a:rPr lang="ru-RU" sz="1200" dirty="0" smtClean="0">
                <a:latin typeface="Times New Roman"/>
                <a:ea typeface="Times New Roman"/>
              </a:rPr>
              <a:t> капитальный ремонт </a:t>
            </a:r>
            <a:r>
              <a:rPr lang="ru-RU" sz="1200" dirty="0" smtClean="0">
                <a:latin typeface="Times New Roman"/>
                <a:ea typeface="Times New Roman"/>
              </a:rPr>
              <a:t>тротуарной дорожки по ул. Красной и </a:t>
            </a:r>
            <a:r>
              <a:rPr lang="ru-RU" sz="1200" dirty="0">
                <a:latin typeface="Times New Roman"/>
                <a:ea typeface="Times New Roman"/>
              </a:rPr>
              <a:t>содержание автомобильных дорог – </a:t>
            </a:r>
            <a:r>
              <a:rPr lang="ru-RU" sz="1200" dirty="0" smtClean="0">
                <a:latin typeface="Times New Roman"/>
                <a:ea typeface="Times New Roman"/>
              </a:rPr>
              <a:t>3742,1 </a:t>
            </a:r>
            <a:r>
              <a:rPr lang="ru-RU" sz="1200" dirty="0">
                <a:latin typeface="Times New Roman"/>
                <a:ea typeface="Times New Roman"/>
              </a:rPr>
              <a:t>тыс. </a:t>
            </a:r>
            <a:r>
              <a:rPr lang="ru-RU" sz="1200" dirty="0" smtClean="0">
                <a:latin typeface="Times New Roman"/>
                <a:ea typeface="Times New Roman"/>
              </a:rPr>
              <a:t>рублей;</a:t>
            </a:r>
            <a:endParaRPr lang="ru-RU" sz="12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   </a:t>
            </a:r>
          </a:p>
        </p:txBody>
      </p:sp>
      <p:sp>
        <p:nvSpPr>
          <p:cNvPr id="5" name="Овал 4"/>
          <p:cNvSpPr/>
          <p:nvPr/>
        </p:nvSpPr>
        <p:spPr>
          <a:xfrm>
            <a:off x="1475656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"</a:t>
            </a:r>
            <a:r>
              <a:rPr lang="ru-RU" sz="1400" b="1" dirty="0">
                <a:latin typeface="Times New Roman"/>
                <a:ea typeface="Times New Roman"/>
              </a:rPr>
              <a:t>Другие вопросы в области национальной экономики"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расходы в сумме – </a:t>
            </a:r>
            <a:r>
              <a:rPr lang="ru-RU" sz="1400" dirty="0" smtClean="0">
                <a:latin typeface="Times New Roman"/>
                <a:ea typeface="Times New Roman"/>
              </a:rPr>
              <a:t>1,0 </a:t>
            </a:r>
            <a:r>
              <a:rPr lang="ru-RU" sz="1400" dirty="0">
                <a:latin typeface="Times New Roman"/>
                <a:ea typeface="Times New Roman"/>
              </a:rPr>
              <a:t>тыс. рублей на изготовление </a:t>
            </a:r>
            <a:r>
              <a:rPr lang="ru-RU" sz="1400" dirty="0" smtClean="0">
                <a:latin typeface="Times New Roman"/>
                <a:ea typeface="Times New Roman"/>
              </a:rPr>
              <a:t>баннера «Кубанская ярмарка» </a:t>
            </a:r>
            <a:r>
              <a:rPr lang="ru-RU" sz="1400" dirty="0" smtClean="0">
                <a:latin typeface="Times New Roman"/>
                <a:ea typeface="Times New Roman"/>
              </a:rPr>
              <a:t>Исполнение </a:t>
            </a:r>
            <a:r>
              <a:rPr lang="ru-RU" sz="1400" dirty="0">
                <a:latin typeface="Times New Roman"/>
                <a:ea typeface="Times New Roman"/>
              </a:rPr>
              <a:t>по </a:t>
            </a:r>
            <a:r>
              <a:rPr lang="ru-RU" sz="1400" dirty="0" smtClean="0">
                <a:latin typeface="Times New Roman"/>
                <a:ea typeface="Times New Roman"/>
              </a:rPr>
              <a:t>данному виду </a:t>
            </a:r>
            <a:r>
              <a:rPr lang="ru-RU" sz="1400" dirty="0">
                <a:latin typeface="Times New Roman"/>
                <a:ea typeface="Times New Roman"/>
              </a:rPr>
              <a:t>расходов составило  </a:t>
            </a:r>
            <a:r>
              <a:rPr lang="ru-RU" sz="1400" dirty="0" smtClean="0">
                <a:latin typeface="Times New Roman"/>
                <a:ea typeface="Times New Roman"/>
              </a:rPr>
              <a:t>100 </a:t>
            </a:r>
            <a:r>
              <a:rPr lang="ru-RU" sz="1400" dirty="0">
                <a:latin typeface="Times New Roman"/>
                <a:ea typeface="Times New Roman"/>
              </a:rPr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553</TotalTime>
  <Words>1235</Words>
  <Application>Microsoft Office PowerPoint</Application>
  <PresentationFormat>Экран (4:3)</PresentationFormat>
  <Paragraphs>299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АДМИНИСТРАЦИЯ ПРИАЗОВСКОГО СЕЛЬСКОГО ПОСЕЛЕНИЯ ПРИМОРСКО-АХТАРСКОГО РАЙОНА  </vt:lpstr>
      <vt:lpstr> Бюджет Приазовского сельского поселения Приморско-Ахтарского района на 2020 год утвержден решением Совета Приазовского сельского поселения Приморско-Ахтарского района от 12 декабря 2019 года № 18 "О бюджете Приазовского сельского поселения Приморско-Ахтарского района на 2020 год".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Приазовского сельского поселения Приморско-Ахтарского района по расходам в 2020 году исполнен в сумме 17464,6 тыс. рублей при плановом значении 18824,6 тыс. рублей или на 92,8 %.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2020 году денежные средства бюджета Приазовского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61</cp:revision>
  <dcterms:modified xsi:type="dcterms:W3CDTF">2021-04-06T11:57:11Z</dcterms:modified>
  <cp:contentStatus/>
</cp:coreProperties>
</file>