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1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3402197649213E-3"/>
          <c:y val="0.2809603842467116"/>
          <c:w val="0.44325978237686303"/>
          <c:h val="0.48934937461729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3.9610683844966937E-2"/>
                  <c:y val="5.3123280813510677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Доходы от части прибыли МУП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945.1</c:v>
                </c:pt>
                <c:pt idx="1">
                  <c:v>1622</c:v>
                </c:pt>
                <c:pt idx="2">
                  <c:v>1086.8</c:v>
                </c:pt>
                <c:pt idx="3">
                  <c:v>1049.5</c:v>
                </c:pt>
                <c:pt idx="4">
                  <c:v>4417.8999999999996</c:v>
                </c:pt>
                <c:pt idx="5">
                  <c:v>44.6</c:v>
                </c:pt>
                <c:pt idx="6">
                  <c:v>0</c:v>
                </c:pt>
                <c:pt idx="7">
                  <c:v>0.5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5390868948678387"/>
          <c:y val="1.2749587395242564E-2"/>
          <c:w val="0.54609131051321613"/>
          <c:h val="0.98725044762468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8708083310168E-2"/>
          <c:y val="7.0547716920342188E-2"/>
          <c:w val="0.42531784443881787"/>
          <c:h val="0.553889437121365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бюджетам сельских поселений </c:v>
                </c:pt>
                <c:pt idx="1">
                  <c:v>Субсидии бюджетам сельских поселений</c:v>
                </c:pt>
                <c:pt idx="2">
                  <c:v>Субвенции бюджетам сельских поселений</c:v>
                </c:pt>
                <c:pt idx="3">
                  <c:v>Прочие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1242.0999999999999</c:v>
                </c:pt>
                <c:pt idx="1">
                  <c:v>3095.1</c:v>
                </c:pt>
                <c:pt idx="2">
                  <c:v>249.1</c:v>
                </c:pt>
                <c:pt idx="3">
                  <c:v>468.9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6466938069800506"/>
          <c:y val="0.10718204513224021"/>
          <c:w val="0.52689814724645478"/>
          <c:h val="0.785635746354980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25245858156286E-2"/>
          <c:y val="6.4954405650834116E-2"/>
          <c:w val="0.41086999577537653"/>
          <c:h val="0.683844156204866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1.8125918372545041E-2"/>
                  <c:y val="-1.62445400803420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0158199414525152E-2"/>
                  <c:y val="7.15191002169349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8.3658084796361734E-3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9.0454919929771116E-2"/>
                  <c:y val="5.80162145726498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6.2743563597271304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5186.2</c:v>
                </c:pt>
                <c:pt idx="1">
                  <c:v>245.3</c:v>
                </c:pt>
                <c:pt idx="2">
                  <c:v>3</c:v>
                </c:pt>
                <c:pt idx="3">
                  <c:v>3918.6</c:v>
                </c:pt>
                <c:pt idx="4">
                  <c:v>251.3</c:v>
                </c:pt>
                <c:pt idx="5">
                  <c:v>45.9</c:v>
                </c:pt>
                <c:pt idx="6">
                  <c:v>4501.5</c:v>
                </c:pt>
                <c:pt idx="7">
                  <c:v>121.8</c:v>
                </c:pt>
                <c:pt idx="8">
                  <c:v>52.8</c:v>
                </c:pt>
                <c:pt idx="9">
                  <c:v>248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6975200318295957"/>
          <c:y val="1.2077239955794383E-2"/>
          <c:w val="0.5288536954037677"/>
          <c:h val="0.987922760044205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3A787-AF42-4F96-AEB5-B076860AF816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88E66-756C-4A14-BC98-69E0CA67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8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88E66-756C-4A14-BC98-69E0CA67832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5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АДМИНИСТРАЦИЯ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ПРИАЗОВСКОГО СЕЛЬСКОГО ПОСЕЛЕНИЯ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ПРИМОРСКО-АХТАРСКОГО РАЙОНА </a:t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Отчет об исполнении бюджета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Приазовского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2021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год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 descr="C:\Users\1\Desktop\бланки с гербом\Приазовское СП конт_герб на печать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0648"/>
            <a:ext cx="795520" cy="99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99696" y="353534"/>
            <a:ext cx="8784976" cy="5904656"/>
          </a:xfrm>
          <a:prstGeom prst="ellips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Расходы по разделу </a:t>
            </a: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"Жилищно-коммунальное хозяйство"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были запланированы в сумме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251,4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рублей. Исполнение составило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251,3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рублей, или 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100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%, в том числе: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/>
              <a:t>В рамках мероприятий муниципальной программы "Комплексное развитие Приазовского сельского поселения Приморско-Ахтарского района в сфере жилищно-коммунального хозяйства" в </a:t>
            </a:r>
            <a:r>
              <a:rPr lang="ru-RU" sz="1600" dirty="0" smtClean="0"/>
              <a:t>2021 </a:t>
            </a:r>
            <a:r>
              <a:rPr lang="ru-RU" sz="1600" dirty="0"/>
              <a:t>году  </a:t>
            </a:r>
            <a:r>
              <a:rPr lang="ru-RU" sz="1600" dirty="0" smtClean="0"/>
              <a:t>приобретены глубинные насосы-  </a:t>
            </a:r>
            <a:r>
              <a:rPr lang="ru-RU" sz="1600" dirty="0"/>
              <a:t>на сумму </a:t>
            </a:r>
            <a:r>
              <a:rPr lang="ru-RU" sz="1600" dirty="0" smtClean="0"/>
              <a:t>60,0 </a:t>
            </a:r>
            <a:r>
              <a:rPr lang="ru-RU" sz="1600" dirty="0"/>
              <a:t>тыс. рублей</a:t>
            </a:r>
            <a:r>
              <a:rPr lang="ru-RU" sz="1600" dirty="0" smtClean="0"/>
              <a:t>, </a:t>
            </a:r>
            <a:r>
              <a:rPr lang="ru-RU" sz="1600" dirty="0"/>
              <a:t>произведена уборка несанкционированных свалок и уборка главных улиц поселения на сумму </a:t>
            </a:r>
            <a:r>
              <a:rPr lang="ru-RU" sz="1600" dirty="0"/>
              <a:t> </a:t>
            </a:r>
            <a:r>
              <a:rPr lang="ru-RU" sz="1600" dirty="0" smtClean="0"/>
              <a:t>191,4 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endParaRPr lang="ru-RU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37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уб 6"/>
          <p:cNvSpPr/>
          <p:nvPr/>
        </p:nvSpPr>
        <p:spPr>
          <a:xfrm>
            <a:off x="395536" y="332656"/>
            <a:ext cx="4104456" cy="2880320"/>
          </a:xfrm>
          <a:prstGeom prst="cube">
            <a:avLst>
              <a:gd name="adj" fmla="val 479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разделу  </a:t>
            </a:r>
            <a:r>
              <a:rPr lang="ru-RU" sz="1400" b="1" dirty="0">
                <a:latin typeface="Times New Roman"/>
                <a:ea typeface="Times New Roman"/>
              </a:rPr>
              <a:t>"Образование"</a:t>
            </a:r>
            <a:r>
              <a:rPr lang="ru-RU" sz="1400" dirty="0">
                <a:latin typeface="Times New Roman"/>
                <a:ea typeface="Times New Roman"/>
              </a:rPr>
              <a:t> исполнение расходов в </a:t>
            </a:r>
            <a:r>
              <a:rPr lang="ru-RU" sz="1400" dirty="0" smtClean="0">
                <a:latin typeface="Times New Roman"/>
                <a:ea typeface="Times New Roman"/>
              </a:rPr>
              <a:t>2021  </a:t>
            </a:r>
            <a:r>
              <a:rPr lang="ru-RU" sz="1400" dirty="0">
                <a:latin typeface="Times New Roman"/>
                <a:ea typeface="Times New Roman"/>
              </a:rPr>
              <a:t>году составило </a:t>
            </a:r>
            <a:r>
              <a:rPr lang="ru-RU" sz="1400" dirty="0" smtClean="0">
                <a:latin typeface="Times New Roman"/>
                <a:ea typeface="Times New Roman"/>
              </a:rPr>
              <a:t>45,9 </a:t>
            </a:r>
            <a:r>
              <a:rPr lang="ru-RU" sz="1400" dirty="0">
                <a:latin typeface="Times New Roman"/>
                <a:ea typeface="Times New Roman"/>
              </a:rPr>
              <a:t>тыс. руб. на реализацию мероприятий муниципальной программы "Молодежь </a:t>
            </a:r>
            <a:r>
              <a:rPr lang="ru-RU" sz="1400" dirty="0" smtClean="0">
                <a:latin typeface="Times New Roman"/>
                <a:ea typeface="Times New Roman"/>
              </a:rPr>
              <a:t>Приазовского </a:t>
            </a:r>
            <a:r>
              <a:rPr lang="ru-RU" sz="1400" dirty="0">
                <a:latin typeface="Times New Roman"/>
                <a:ea typeface="Times New Roman"/>
              </a:rPr>
              <a:t>сельского поселения Приморско-Ахтарского района". План выполнен на </a:t>
            </a:r>
            <a:r>
              <a:rPr lang="ru-RU" sz="1400" dirty="0" smtClean="0">
                <a:latin typeface="Times New Roman"/>
                <a:ea typeface="Times New Roman"/>
              </a:rPr>
              <a:t>100 </a:t>
            </a:r>
            <a:r>
              <a:rPr lang="ru-RU" sz="1400" dirty="0">
                <a:latin typeface="Times New Roman"/>
                <a:ea typeface="Times New Roman"/>
              </a:rPr>
              <a:t>%. 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денежные </a:t>
            </a:r>
            <a:r>
              <a:rPr lang="ru-RU" sz="1400" dirty="0" smtClean="0">
                <a:latin typeface="Times New Roman"/>
                <a:ea typeface="Times New Roman"/>
              </a:rPr>
              <a:t>средства направлены  </a:t>
            </a:r>
            <a:r>
              <a:rPr lang="ru-RU" sz="1400" dirty="0">
                <a:latin typeface="Times New Roman"/>
                <a:ea typeface="Times New Roman"/>
              </a:rPr>
              <a:t>на оплату услуг </a:t>
            </a:r>
            <a:r>
              <a:rPr lang="ru-RU" sz="1400" dirty="0" smtClean="0">
                <a:latin typeface="Times New Roman"/>
                <a:ea typeface="Times New Roman"/>
              </a:rPr>
              <a:t>работника </a:t>
            </a:r>
            <a:r>
              <a:rPr lang="ru-RU" sz="1400" dirty="0">
                <a:latin typeface="Times New Roman"/>
                <a:ea typeface="Times New Roman"/>
              </a:rPr>
              <a:t>по работе с </a:t>
            </a:r>
            <a:r>
              <a:rPr lang="ru-RU" sz="1400" dirty="0" smtClean="0">
                <a:latin typeface="Times New Roman"/>
                <a:ea typeface="Times New Roman"/>
              </a:rPr>
              <a:t>молодежью. </a:t>
            </a:r>
            <a:endParaRPr lang="ru-RU" sz="1400" dirty="0"/>
          </a:p>
        </p:txBody>
      </p:sp>
      <p:sp>
        <p:nvSpPr>
          <p:cNvPr id="8" name="Куб 7"/>
          <p:cNvSpPr/>
          <p:nvPr/>
        </p:nvSpPr>
        <p:spPr>
          <a:xfrm>
            <a:off x="4860032" y="332656"/>
            <a:ext cx="3888432" cy="2736304"/>
          </a:xfrm>
          <a:prstGeom prst="cube">
            <a:avLst>
              <a:gd name="adj" fmla="val 715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 по разделу </a:t>
            </a:r>
            <a:r>
              <a:rPr lang="ru-RU" sz="1400" b="1" dirty="0">
                <a:latin typeface="Times New Roman"/>
                <a:ea typeface="Times New Roman"/>
              </a:rPr>
              <a:t>"Социальная политика"</a:t>
            </a:r>
            <a:r>
              <a:rPr lang="ru-RU" sz="1400" dirty="0">
                <a:latin typeface="Times New Roman"/>
                <a:ea typeface="Times New Roman"/>
              </a:rPr>
              <a:t> в </a:t>
            </a:r>
            <a:r>
              <a:rPr lang="ru-RU" sz="1400" dirty="0" smtClean="0">
                <a:latin typeface="Times New Roman"/>
                <a:ea typeface="Times New Roman"/>
              </a:rPr>
              <a:t>2021 </a:t>
            </a:r>
            <a:r>
              <a:rPr lang="ru-RU" sz="1400" dirty="0">
                <a:latin typeface="Times New Roman"/>
                <a:ea typeface="Times New Roman"/>
              </a:rPr>
              <a:t>году были исполнены в сумме </a:t>
            </a:r>
            <a:r>
              <a:rPr lang="ru-RU" sz="1400" dirty="0" smtClean="0">
                <a:latin typeface="Times New Roman"/>
                <a:ea typeface="Times New Roman"/>
              </a:rPr>
              <a:t>121,8 </a:t>
            </a:r>
            <a:r>
              <a:rPr lang="ru-RU" sz="1400" dirty="0">
                <a:latin typeface="Times New Roman"/>
                <a:ea typeface="Times New Roman"/>
              </a:rPr>
              <a:t>тыс. рублей. </a:t>
            </a:r>
            <a:r>
              <a:rPr lang="ru-RU" sz="1400" dirty="0" smtClean="0">
                <a:latin typeface="Times New Roman"/>
                <a:ea typeface="Times New Roman"/>
              </a:rPr>
              <a:t>План выполнен на 100%.</a:t>
            </a:r>
            <a:endParaRPr lang="ru-RU" sz="1400" dirty="0"/>
          </a:p>
        </p:txBody>
      </p:sp>
      <p:sp>
        <p:nvSpPr>
          <p:cNvPr id="9" name="Куб 8"/>
          <p:cNvSpPr/>
          <p:nvPr/>
        </p:nvSpPr>
        <p:spPr>
          <a:xfrm>
            <a:off x="251520" y="3356992"/>
            <a:ext cx="4104456" cy="2952328"/>
          </a:xfrm>
          <a:prstGeom prst="cube">
            <a:avLst>
              <a:gd name="adj" fmla="val 458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 по разделу </a:t>
            </a:r>
            <a:r>
              <a:rPr lang="ru-RU" sz="1400" b="1" dirty="0">
                <a:latin typeface="Times New Roman"/>
                <a:ea typeface="Times New Roman"/>
              </a:rPr>
              <a:t>"Физическая культура  и спорт"</a:t>
            </a:r>
            <a:r>
              <a:rPr lang="ru-RU" sz="1400" dirty="0">
                <a:latin typeface="Times New Roman"/>
                <a:ea typeface="Times New Roman"/>
              </a:rPr>
              <a:t> составили </a:t>
            </a:r>
            <a:r>
              <a:rPr lang="ru-RU" sz="1400" dirty="0" smtClean="0">
                <a:latin typeface="Times New Roman"/>
                <a:ea typeface="Times New Roman"/>
              </a:rPr>
              <a:t>52,8 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тыс. руб. или </a:t>
            </a:r>
            <a:r>
              <a:rPr lang="ru-RU" sz="1400" dirty="0" smtClean="0">
                <a:latin typeface="Times New Roman"/>
                <a:ea typeface="Times New Roman"/>
              </a:rPr>
              <a:t>100 </a:t>
            </a:r>
            <a:r>
              <a:rPr lang="ru-RU" sz="1400" dirty="0">
                <a:latin typeface="Times New Roman"/>
                <a:ea typeface="Times New Roman"/>
              </a:rPr>
              <a:t>% к годовому плану на реализацию мероприятий муниципальной </a:t>
            </a:r>
            <a:r>
              <a:rPr lang="ru-RU" sz="1400" dirty="0" smtClean="0">
                <a:latin typeface="Times New Roman"/>
                <a:ea typeface="Times New Roman"/>
              </a:rPr>
              <a:t>программы Приазовского сельского поселения Приморско-Ахтарского района </a:t>
            </a:r>
            <a:r>
              <a:rPr lang="ru-RU" sz="1400" dirty="0">
                <a:latin typeface="Times New Roman"/>
                <a:ea typeface="Times New Roman"/>
              </a:rPr>
              <a:t>"Развитие физической </a:t>
            </a:r>
            <a:r>
              <a:rPr lang="ru-RU" sz="1400" dirty="0" smtClean="0">
                <a:latin typeface="Times New Roman"/>
                <a:ea typeface="Times New Roman"/>
              </a:rPr>
              <a:t>культуры и спорта</a:t>
            </a:r>
            <a:r>
              <a:rPr lang="ru-RU" sz="1400" dirty="0">
                <a:latin typeface="Times New Roman"/>
                <a:ea typeface="Times New Roman"/>
              </a:rPr>
              <a:t>". денежные средства направлены  на оплату услуг </a:t>
            </a:r>
            <a:r>
              <a:rPr lang="ru-RU" sz="1400" dirty="0" smtClean="0">
                <a:latin typeface="Times New Roman"/>
                <a:ea typeface="Times New Roman"/>
              </a:rPr>
              <a:t>работника</a:t>
            </a:r>
            <a:endParaRPr lang="ru-RU" sz="1400" dirty="0"/>
          </a:p>
        </p:txBody>
      </p:sp>
      <p:sp>
        <p:nvSpPr>
          <p:cNvPr id="10" name="Куб 9"/>
          <p:cNvSpPr/>
          <p:nvPr/>
        </p:nvSpPr>
        <p:spPr>
          <a:xfrm>
            <a:off x="4572000" y="3356992"/>
            <a:ext cx="4032448" cy="2952328"/>
          </a:xfrm>
          <a:prstGeom prst="cube">
            <a:avLst>
              <a:gd name="adj" fmla="val 564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по разделу </a:t>
            </a:r>
            <a:r>
              <a:rPr lang="ru-RU" sz="1400" b="1" dirty="0">
                <a:latin typeface="Times New Roman"/>
                <a:ea typeface="Times New Roman"/>
              </a:rPr>
              <a:t>"Средства массовой информации" </a:t>
            </a:r>
            <a:r>
              <a:rPr lang="ru-RU" sz="1400" dirty="0">
                <a:latin typeface="Times New Roman"/>
                <a:ea typeface="Times New Roman"/>
              </a:rPr>
              <a:t>составили </a:t>
            </a:r>
            <a:r>
              <a:rPr lang="ru-RU" sz="1400" dirty="0" smtClean="0">
                <a:latin typeface="Times New Roman"/>
                <a:ea typeface="Times New Roman"/>
              </a:rPr>
              <a:t>248,0 </a:t>
            </a:r>
            <a:r>
              <a:rPr lang="ru-RU" sz="1400" dirty="0">
                <a:latin typeface="Times New Roman"/>
                <a:ea typeface="Times New Roman"/>
              </a:rPr>
              <a:t>тыс. рублей, или 100 % к плану на реализацию мероприятий муниципальной программы "Информационное </a:t>
            </a:r>
            <a:r>
              <a:rPr lang="ru-RU" sz="1400" dirty="0" smtClean="0">
                <a:latin typeface="Times New Roman"/>
                <a:ea typeface="Times New Roman"/>
              </a:rPr>
              <a:t>освещение </a:t>
            </a:r>
            <a:r>
              <a:rPr lang="ru-RU" sz="1400" dirty="0">
                <a:latin typeface="Times New Roman"/>
                <a:ea typeface="Times New Roman"/>
              </a:rPr>
              <a:t>деятельности </a:t>
            </a:r>
            <a:r>
              <a:rPr lang="ru-RU" sz="1400" dirty="0" smtClean="0">
                <a:latin typeface="Times New Roman"/>
                <a:ea typeface="Times New Roman"/>
              </a:rPr>
              <a:t>органов местного самоуправления Приазовского сельского </a:t>
            </a:r>
            <a:r>
              <a:rPr lang="ru-RU" sz="1400" dirty="0">
                <a:latin typeface="Times New Roman"/>
                <a:ea typeface="Times New Roman"/>
              </a:rPr>
              <a:t>поселения Приморско-Ахтарского </a:t>
            </a:r>
            <a:r>
              <a:rPr lang="ru-RU" sz="1400" dirty="0" smtClean="0">
                <a:latin typeface="Times New Roman"/>
                <a:ea typeface="Times New Roman"/>
              </a:rPr>
              <a:t>района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5148572" cy="38884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/>
                <a:ea typeface="Times New Roman"/>
              </a:rPr>
              <a:t>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algn="ctr"/>
            <a:r>
              <a:rPr lang="ru-RU" sz="1600" dirty="0" smtClean="0">
                <a:latin typeface="Times New Roman"/>
                <a:ea typeface="Times New Roman"/>
              </a:rPr>
              <a:t>По </a:t>
            </a:r>
            <a:r>
              <a:rPr lang="ru-RU" sz="1600" dirty="0">
                <a:latin typeface="Times New Roman"/>
                <a:ea typeface="Times New Roman"/>
              </a:rPr>
              <a:t>разделу "Культура, кинематография" были запланированы расходы в сумме </a:t>
            </a:r>
            <a:r>
              <a:rPr lang="ru-RU" sz="1600" dirty="0" smtClean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тыс. рублей. Исполнение составило </a:t>
            </a:r>
            <a:r>
              <a:rPr lang="ru-RU" sz="1600" dirty="0" smtClean="0">
                <a:latin typeface="Times New Roman"/>
                <a:ea typeface="Times New Roman"/>
              </a:rPr>
              <a:t>4501,5 </a:t>
            </a:r>
            <a:r>
              <a:rPr lang="ru-RU" sz="1600" dirty="0">
                <a:latin typeface="Times New Roman"/>
                <a:ea typeface="Times New Roman"/>
              </a:rPr>
              <a:t>тыс. рублей или </a:t>
            </a:r>
            <a:r>
              <a:rPr lang="ru-RU" sz="1600" dirty="0" smtClean="0">
                <a:latin typeface="Times New Roman"/>
                <a:ea typeface="Times New Roman"/>
              </a:rPr>
              <a:t>99,9 </a:t>
            </a:r>
            <a:r>
              <a:rPr lang="ru-RU" sz="1600" dirty="0">
                <a:latin typeface="Times New Roman"/>
                <a:ea typeface="Times New Roman"/>
              </a:rPr>
              <a:t>%. 	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5292080" y="1412776"/>
            <a:ext cx="50405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193232" y="548680"/>
            <a:ext cx="2592288" cy="4097537"/>
          </a:xfrm>
          <a:prstGeom prst="snip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По данному разделу расходовались средства на содержание муниципальных казенных 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учреждений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МКУ </a:t>
            </a: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"СДК ст.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Приазовской</a:t>
            </a: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" в сумме –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3962,1 </a:t>
            </a: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тыс. руб. исполнение составило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100%;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- </a:t>
            </a: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МКУК «Приазовская ПБ" в сумме –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539,4 </a:t>
            </a: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тыс. руб. исполнение составило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100%;</a:t>
            </a:r>
            <a:endParaRPr lang="ru-RU" sz="1600" dirty="0">
              <a:solidFill>
                <a:srgbClr val="1D1B11"/>
              </a:solidFill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	</a:t>
            </a:r>
            <a:endParaRPr lang="ru-RU" sz="900" i="1" dirty="0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05273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	</a:t>
            </a:r>
            <a:endParaRPr lang="ru-RU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48680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Источники внутреннего финансирования дефицита бюджета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Решением Совета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 от </a:t>
            </a:r>
            <a:r>
              <a:rPr lang="ru-RU" dirty="0" smtClean="0">
                <a:latin typeface="Times New Roman"/>
                <a:ea typeface="Times New Roman"/>
              </a:rPr>
              <a:t>11 </a:t>
            </a:r>
            <a:r>
              <a:rPr lang="ru-RU" dirty="0">
                <a:latin typeface="Times New Roman"/>
                <a:ea typeface="Times New Roman"/>
              </a:rPr>
              <a:t>декабря </a:t>
            </a:r>
            <a:r>
              <a:rPr lang="ru-RU" dirty="0" smtClean="0">
                <a:latin typeface="Times New Roman"/>
                <a:ea typeface="Times New Roman"/>
              </a:rPr>
              <a:t>2020 </a:t>
            </a:r>
            <a:r>
              <a:rPr lang="ru-RU" dirty="0">
                <a:latin typeface="Times New Roman"/>
                <a:ea typeface="Times New Roman"/>
              </a:rPr>
              <a:t>года № </a:t>
            </a:r>
            <a:r>
              <a:rPr lang="ru-RU" dirty="0" smtClean="0">
                <a:latin typeface="Times New Roman"/>
                <a:ea typeface="Times New Roman"/>
              </a:rPr>
              <a:t>80 </a:t>
            </a:r>
            <a:r>
              <a:rPr lang="ru-RU" dirty="0">
                <a:latin typeface="Times New Roman"/>
                <a:ea typeface="Times New Roman"/>
              </a:rPr>
              <a:t>"О бюджете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 на </a:t>
            </a:r>
            <a:r>
              <a:rPr lang="ru-RU" dirty="0" smtClean="0">
                <a:latin typeface="Times New Roman"/>
                <a:ea typeface="Times New Roman"/>
              </a:rPr>
              <a:t>2021 </a:t>
            </a:r>
            <a:r>
              <a:rPr lang="ru-RU" dirty="0">
                <a:latin typeface="Times New Roman"/>
                <a:ea typeface="Times New Roman"/>
              </a:rPr>
              <a:t>год" дефицит бюджета планировался в сумме – 0,0 тыс. </a:t>
            </a:r>
            <a:r>
              <a:rPr lang="ru-RU" dirty="0" smtClean="0">
                <a:latin typeface="Times New Roman"/>
                <a:ea typeface="Times New Roman"/>
              </a:rPr>
              <a:t>рублей. Погашение </a:t>
            </a:r>
            <a:r>
              <a:rPr lang="ru-RU" dirty="0">
                <a:latin typeface="Times New Roman"/>
                <a:ea typeface="Times New Roman"/>
              </a:rPr>
              <a:t>дефицита бюджета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 </a:t>
            </a:r>
            <a:r>
              <a:rPr lang="ru-RU" dirty="0" smtClean="0">
                <a:latin typeface="Times New Roman"/>
                <a:ea typeface="Times New Roman"/>
              </a:rPr>
              <a:t>произведено </a:t>
            </a:r>
            <a:r>
              <a:rPr lang="ru-RU" dirty="0">
                <a:latin typeface="Times New Roman"/>
                <a:ea typeface="Times New Roman"/>
              </a:rPr>
              <a:t>за счет изменения  остатков средств на счетах по учету средств бюджета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</a:t>
            </a:r>
            <a:r>
              <a:rPr lang="ru-RU" dirty="0" smtClean="0">
                <a:latin typeface="Times New Roman"/>
                <a:ea typeface="Times New Roman"/>
              </a:rPr>
              <a:t>поселения Приморско-Ахтарского района.</a:t>
            </a:r>
            <a:endParaRPr lang="ru-RU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результате исполнения бюджета за </a:t>
            </a:r>
            <a:r>
              <a:rPr lang="ru-RU" dirty="0" smtClean="0">
                <a:latin typeface="Times New Roman"/>
                <a:ea typeface="Times New Roman"/>
              </a:rPr>
              <a:t>2021 </a:t>
            </a:r>
            <a:r>
              <a:rPr lang="ru-RU" dirty="0">
                <a:latin typeface="Times New Roman"/>
                <a:ea typeface="Times New Roman"/>
              </a:rPr>
              <a:t>год сложился дефицит бюджета в сумме </a:t>
            </a:r>
            <a:r>
              <a:rPr lang="ru-RU">
                <a:latin typeface="Times New Roman"/>
                <a:ea typeface="Times New Roman"/>
              </a:rPr>
              <a:t>– </a:t>
            </a:r>
            <a:r>
              <a:rPr lang="ru-RU" smtClean="0">
                <a:latin typeface="Times New Roman"/>
                <a:ea typeface="Times New Roman"/>
              </a:rPr>
              <a:t>352,2</a:t>
            </a:r>
            <a:r>
              <a:rPr lang="ru-RU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Бюджет Приазовского сельского поселения Приморско-Ахтарского района на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2021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год утвержден решением Совета Приазовского сельского поселения Приморско-Ахтарского района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11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декабря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2020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года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№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80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"О бюджете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Приазовского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сельского поселения Приморско-Ахтарского района на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2021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год".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230180"/>
            <a:ext cx="4475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Основные характеристики </a:t>
            </a:r>
            <a:r>
              <a:rPr lang="ru-RU" b="1" dirty="0" smtClean="0"/>
              <a:t>бюджета: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123172"/>
              </p:ext>
            </p:extLst>
          </p:nvPr>
        </p:nvGraphicFramePr>
        <p:xfrm>
          <a:off x="457200" y="2997041"/>
          <a:ext cx="8435280" cy="217342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98658"/>
                <a:gridCol w="1034165"/>
                <a:gridCol w="1086464"/>
                <a:gridCol w="1086464"/>
                <a:gridCol w="1062846"/>
                <a:gridCol w="966683"/>
              </a:tblGrid>
              <a:tr h="324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г. факт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9337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3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факт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% 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факту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% к плану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2021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1. Налоговые и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9665,6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9025,3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9166,4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94,8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2. Безвозмездные поступления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6871,1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5229,7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5055,7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73,6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96,7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Итого доходов: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165</a:t>
                      </a:r>
                      <a:r>
                        <a:rPr lang="ru-RU" sz="1200" b="0" dirty="0" smtClean="0">
                          <a:effectLst/>
                          <a:latin typeface="Times New Roman"/>
                          <a:ea typeface="Times New Roman"/>
                        </a:rPr>
                        <a:t>36,7</a:t>
                      </a:r>
                      <a:endParaRPr lang="ru-RU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14255,0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14222,1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Расходы: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17464,6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15712,9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14574,4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83,5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Дефицит (-), профицит (+)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927,9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-1457,9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-352,3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Сведения об основных показателях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432535"/>
              </p:ext>
            </p:extLst>
          </p:nvPr>
        </p:nvGraphicFramePr>
        <p:xfrm>
          <a:off x="467544" y="397768"/>
          <a:ext cx="8136904" cy="8359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2347"/>
                <a:gridCol w="726747"/>
                <a:gridCol w="1017447"/>
                <a:gridCol w="799422"/>
                <a:gridCol w="508723"/>
                <a:gridCol w="1017447"/>
                <a:gridCol w="944771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План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202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Факт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202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% к  исполнению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202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% к исполнению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Структура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исполнения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202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9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НДФЛ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932,3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906,0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945,1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104,3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101,4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5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Акцизы на нефтепродукты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1402,6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1558,4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1622,0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104,1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115,6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32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Единый сельскохозяйственный налог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680,3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1086,7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1086,8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    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Св.100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5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 на имущество физических лиц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1023,3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1018,0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1049,5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99,9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102,6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5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Земельный налог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5512,4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4379,6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4417,9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100,9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80,1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48,2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26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  находящегося в оперативном управлении органов управления поселений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44,6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44,6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Св.100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16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поступления от денежных взысканий (штрафов) и иных сумм возмещения ущерба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13,3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22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перечисления части прибыли, остающейся после уплаты налогов и обязательных платежей МУП, созданных поселениями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17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доходы от компенсации затрат бюджетов сельских поселений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27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платы, а так же средства от продажи права на заключение договоров аренды за земли, находящиеся в собственности сельских поселений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b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4,5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16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реализации иного имущества, находящегося в собственности сельских поселений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b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65,9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63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 налоговые и неналоговые доходы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9665,6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9025,3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9166,4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101,6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94,8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08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Субвенции бюджетам поселений на первичный воинский учет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243,0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245,3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245,3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       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4,8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08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Дотации бюджетам поселений на выравнивание бюджетной обеспеченности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566,5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1242,1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1242,1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Св.100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3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Субсидии на поддержку</a:t>
                      </a: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 отрасли культуры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263,2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263,2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54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дотации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212,5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54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субсидии бюджетам поселений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5445,3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3006,4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2831,9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94,2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52,0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56,1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16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Субвенции на выполнение передаваемых полномочий субъектов Российской Федерации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54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Иные межбюджетные трансферты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400,0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468,9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468,9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117,2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9,3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63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возврата иных межбюджетных трансфертов, имеющих целевое назначение, прошлых лет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54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 безвозмездных поступлений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6871,1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5229,7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5055,7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96,7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73,6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3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16536,7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14255,0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14222,1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99,8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86,0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налоговых и неналоговых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333776"/>
              </p:ext>
            </p:extLst>
          </p:nvPr>
        </p:nvGraphicFramePr>
        <p:xfrm>
          <a:off x="0" y="548680"/>
          <a:ext cx="896448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безвозмездных поступлений бюджета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0908760"/>
              </p:ext>
            </p:extLst>
          </p:nvPr>
        </p:nvGraphicFramePr>
        <p:xfrm>
          <a:off x="0" y="548680"/>
          <a:ext cx="903649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65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Бюджет Приазовского </a:t>
            </a:r>
            <a:r>
              <a:rPr lang="ru-RU" sz="1800" dirty="0">
                <a:solidFill>
                  <a:schemeClr val="tx1"/>
                </a:solidFill>
                <a:effectLst/>
              </a:rPr>
              <a:t>сельского поселения Приморско-Ахтарского района по расходам в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2021 </a:t>
            </a:r>
            <a:r>
              <a:rPr lang="ru-RU" sz="1800" dirty="0">
                <a:solidFill>
                  <a:schemeClr val="tx1"/>
                </a:solidFill>
                <a:effectLst/>
              </a:rPr>
              <a:t>году исполнен в сумме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14574,3 </a:t>
            </a:r>
            <a:r>
              <a:rPr lang="ru-RU" sz="1800" dirty="0">
                <a:solidFill>
                  <a:schemeClr val="tx1"/>
                </a:solidFill>
                <a:effectLst/>
              </a:rPr>
              <a:t>тыс. рублей при плановом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значении 15712,9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тыс</a:t>
            </a:r>
            <a:r>
              <a:rPr lang="ru-RU" sz="1800" dirty="0">
                <a:solidFill>
                  <a:schemeClr val="tx1"/>
                </a:solidFill>
                <a:effectLst/>
              </a:rPr>
              <a:t>. рублей или на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92,8 </a:t>
            </a:r>
            <a:r>
              <a:rPr lang="ru-RU" sz="1800" dirty="0">
                <a:solidFill>
                  <a:schemeClr val="tx1"/>
                </a:solidFill>
                <a:effectLst/>
              </a:rPr>
              <a:t>%.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820483"/>
              </p:ext>
            </p:extLst>
          </p:nvPr>
        </p:nvGraphicFramePr>
        <p:xfrm>
          <a:off x="0" y="1196752"/>
          <a:ext cx="91085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967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Расходы на обеспечение деятельности органов местного самоуправления и финансирование мероприятий по разделу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«Общегосударственные вопросы»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25838"/>
              </p:ext>
            </p:extLst>
          </p:nvPr>
        </p:nvGraphicFramePr>
        <p:xfrm>
          <a:off x="755576" y="764704"/>
          <a:ext cx="7704855" cy="4690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4258"/>
                <a:gridCol w="740851"/>
                <a:gridCol w="806705"/>
                <a:gridCol w="806705"/>
                <a:gridCol w="823168"/>
                <a:gridCol w="823168"/>
              </a:tblGrid>
              <a:tr h="2290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отрасли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400" marR="2540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Факт </a:t>
                      </a:r>
                      <a:r>
                        <a:rPr lang="ru-RU" sz="1000" dirty="0" smtClean="0">
                          <a:effectLst/>
                        </a:rPr>
                        <a:t>2020 </a:t>
                      </a:r>
                      <a:r>
                        <a:rPr lang="ru-RU" sz="1000" dirty="0">
                          <a:effectLst/>
                        </a:rPr>
                        <a:t>года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400" marR="2540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2021 </a:t>
                      </a:r>
                      <a:r>
                        <a:rPr lang="ru-RU" sz="1200" dirty="0">
                          <a:effectLst/>
                        </a:rPr>
                        <a:t>г.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процент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 плану </a:t>
                      </a:r>
                      <a:r>
                        <a:rPr lang="ru-RU" sz="1200" dirty="0" smtClean="0">
                          <a:effectLst/>
                        </a:rPr>
                        <a:t>2021г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Процент к </a:t>
                      </a:r>
                      <a:r>
                        <a:rPr lang="ru-RU" sz="1200" dirty="0" smtClean="0">
                          <a:effectLst/>
                        </a:rPr>
                        <a:t>2020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факту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79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факт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Общегосударственные вопросы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том числе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4738,1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5192,7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5486,2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99,9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109,5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70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Функционирование высшего должностного лица субъекта Российской Федерации и органа  местного самоуправления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485,2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566,9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566,8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116,8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Функционирование  Правительства Российской Федерации, высших органов исполнительной власти субъектов  Российской Федерации, местных администраций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2703,9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2910,5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2907,5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99,9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107,5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89,9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103,9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103,9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115,6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Обеспечение проведения выборов и референдумов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31,3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22,2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22,2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70,9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873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Другие общегосударственные вопросы       ( ТОСы, Централизованная бухгалтерия, оформление мун. имущества, оплата штрафов)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1427,8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1589,2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1585,8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99,8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111,1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3260" y="1268760"/>
            <a:ext cx="5151156" cy="25202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/>
                <a:ea typeface="Times New Roman"/>
              </a:rPr>
              <a:t>По разделу "Национальная оборона" расходы в </a:t>
            </a:r>
            <a:r>
              <a:rPr lang="ru-RU" sz="1400" dirty="0" smtClean="0">
                <a:latin typeface="Times New Roman"/>
                <a:ea typeface="Times New Roman"/>
              </a:rPr>
              <a:t>2021 </a:t>
            </a:r>
            <a:r>
              <a:rPr lang="ru-RU" sz="1400" dirty="0">
                <a:latin typeface="Times New Roman"/>
                <a:ea typeface="Times New Roman"/>
              </a:rPr>
              <a:t>году на содержание инспектора ВУБ составили  </a:t>
            </a:r>
            <a:r>
              <a:rPr lang="ru-RU" sz="1400" dirty="0" smtClean="0">
                <a:latin typeface="Times New Roman"/>
                <a:ea typeface="Times New Roman"/>
              </a:rPr>
              <a:t>245,3  </a:t>
            </a:r>
            <a:r>
              <a:rPr lang="ru-RU" sz="1400" dirty="0">
                <a:latin typeface="Times New Roman"/>
                <a:ea typeface="Times New Roman"/>
              </a:rPr>
              <a:t>тыс. рублей, что на </a:t>
            </a:r>
            <a:r>
              <a:rPr lang="ru-RU" sz="1400" dirty="0" smtClean="0">
                <a:latin typeface="Times New Roman"/>
                <a:ea typeface="Times New Roman"/>
              </a:rPr>
              <a:t>2,3 </a:t>
            </a:r>
            <a:r>
              <a:rPr lang="ru-RU" sz="1400" dirty="0" smtClean="0">
                <a:latin typeface="Times New Roman"/>
                <a:ea typeface="Times New Roman"/>
              </a:rPr>
              <a:t>тыс</a:t>
            </a:r>
            <a:r>
              <a:rPr lang="ru-RU" sz="1400" dirty="0">
                <a:latin typeface="Times New Roman"/>
                <a:ea typeface="Times New Roman"/>
              </a:rPr>
              <a:t>. руб. </a:t>
            </a:r>
            <a:r>
              <a:rPr lang="ru-RU" sz="1400" dirty="0" smtClean="0">
                <a:latin typeface="Times New Roman"/>
                <a:ea typeface="Times New Roman"/>
              </a:rPr>
              <a:t>больше, </a:t>
            </a:r>
            <a:r>
              <a:rPr lang="ru-RU" sz="1400" dirty="0">
                <a:latin typeface="Times New Roman"/>
                <a:ea typeface="Times New Roman"/>
              </a:rPr>
              <a:t>чем в </a:t>
            </a:r>
            <a:r>
              <a:rPr lang="ru-RU" sz="1400" dirty="0" smtClean="0">
                <a:latin typeface="Times New Roman"/>
                <a:ea typeface="Times New Roman"/>
              </a:rPr>
              <a:t>2020 </a:t>
            </a:r>
            <a:r>
              <a:rPr lang="ru-RU" sz="1400" dirty="0">
                <a:latin typeface="Times New Roman"/>
                <a:ea typeface="Times New Roman"/>
              </a:rPr>
              <a:t>году. Данные расходы производились по факту поступивших субвенций из федерального бюджета. Исполнение в </a:t>
            </a:r>
            <a:r>
              <a:rPr lang="ru-RU" sz="1400" dirty="0" smtClean="0">
                <a:latin typeface="Times New Roman"/>
                <a:ea typeface="Times New Roman"/>
              </a:rPr>
              <a:t>2021 </a:t>
            </a:r>
            <a:r>
              <a:rPr lang="ru-RU" sz="1400" dirty="0">
                <a:latin typeface="Times New Roman"/>
                <a:ea typeface="Times New Roman"/>
              </a:rPr>
              <a:t>году составило 100 %.</a:t>
            </a:r>
            <a:endParaRPr lang="ru-RU" sz="1400" dirty="0"/>
          </a:p>
        </p:txBody>
      </p:sp>
      <p:sp>
        <p:nvSpPr>
          <p:cNvPr id="6" name="Овал 5"/>
          <p:cNvSpPr/>
          <p:nvPr/>
        </p:nvSpPr>
        <p:spPr>
          <a:xfrm>
            <a:off x="1835696" y="3086200"/>
            <a:ext cx="7416824" cy="3771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По разделу "Национальная безопасность и правоохранительная деятельность" были произведены расходы в рамках муниципальной программы Приазовского сельского поселения Приморско-Ахтарского района «Обеспечение безопасности населения» в сумме </a:t>
            </a:r>
            <a:r>
              <a:rPr lang="ru-RU" sz="1200" dirty="0" smtClean="0">
                <a:latin typeface="Times New Roman"/>
                <a:ea typeface="Times New Roman"/>
              </a:rPr>
              <a:t>3,0</a:t>
            </a:r>
            <a:r>
              <a:rPr lang="ru-RU" sz="1200" dirty="0" smtClean="0"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latin typeface="Times New Roman"/>
                <a:ea typeface="Times New Roman"/>
              </a:rPr>
              <a:t>тыс. руб., исполнение составило </a:t>
            </a:r>
            <a:r>
              <a:rPr lang="ru-RU" sz="1200" dirty="0" smtClean="0">
                <a:latin typeface="Times New Roman"/>
                <a:ea typeface="Times New Roman"/>
              </a:rPr>
              <a:t>100%, </a:t>
            </a:r>
            <a:r>
              <a:rPr lang="ru-RU" sz="1200" dirty="0" smtClean="0">
                <a:latin typeface="Times New Roman"/>
                <a:ea typeface="Times New Roman"/>
              </a:rPr>
              <a:t>из них: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Приобретены: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 журнал «Местное право» в сумме </a:t>
            </a:r>
            <a:r>
              <a:rPr lang="ru-RU" sz="1200" dirty="0" smtClean="0">
                <a:latin typeface="Times New Roman"/>
                <a:ea typeface="Times New Roman"/>
              </a:rPr>
              <a:t>1,0</a:t>
            </a:r>
            <a:r>
              <a:rPr lang="ru-RU" sz="1200" dirty="0" smtClean="0"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latin typeface="Times New Roman"/>
                <a:ea typeface="Times New Roman"/>
              </a:rPr>
              <a:t>тыс. руб.;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 оплачена страховая премия в сумме 1,0 тыс. рублей;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 подписные издания в сумме 1,0 тыс. рублей.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272808" cy="11967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b="1" dirty="0" smtClean="0">
                <a:solidFill>
                  <a:srgbClr val="7030A0"/>
                </a:solidFill>
              </a:rPr>
              <a:t>	В </a:t>
            </a:r>
            <a:r>
              <a:rPr lang="ru-RU" sz="1800" b="1" dirty="0" smtClean="0">
                <a:solidFill>
                  <a:srgbClr val="7030A0"/>
                </a:solidFill>
              </a:rPr>
              <a:t>2021 </a:t>
            </a:r>
            <a:r>
              <a:rPr lang="ru-RU" sz="1800" b="1" dirty="0" smtClean="0">
                <a:solidFill>
                  <a:srgbClr val="7030A0"/>
                </a:solidFill>
              </a:rPr>
              <a:t>году денежные средства бюджета Приазовского сельского поселения Приморско-Ахтарского района  расходовались по следующим направлениям:</a:t>
            </a:r>
            <a:endParaRPr lang="ru-RU" sz="1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71600" y="29446"/>
            <a:ext cx="6455895" cy="350100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По разделу </a:t>
            </a:r>
            <a:r>
              <a:rPr lang="ru-RU" sz="1200" b="1" dirty="0">
                <a:latin typeface="Times New Roman"/>
                <a:ea typeface="Times New Roman"/>
              </a:rPr>
              <a:t>"Национальная экономика"</a:t>
            </a:r>
            <a:r>
              <a:rPr lang="ru-RU" sz="1200" dirty="0">
                <a:latin typeface="Times New Roman"/>
                <a:ea typeface="Times New Roman"/>
              </a:rPr>
              <a:t> были запланированы расходы в сумме </a:t>
            </a:r>
            <a:r>
              <a:rPr lang="ru-RU" sz="1200" dirty="0" smtClean="0">
                <a:latin typeface="Times New Roman"/>
                <a:ea typeface="Times New Roman"/>
              </a:rPr>
              <a:t>5045,9тыс</a:t>
            </a:r>
            <a:r>
              <a:rPr lang="ru-RU" sz="1200" dirty="0">
                <a:latin typeface="Times New Roman"/>
                <a:ea typeface="Times New Roman"/>
              </a:rPr>
              <a:t>. рублей. Исполнение составило </a:t>
            </a:r>
            <a:r>
              <a:rPr lang="ru-RU" sz="1200" dirty="0" smtClean="0">
                <a:latin typeface="Times New Roman"/>
                <a:ea typeface="Times New Roman"/>
              </a:rPr>
              <a:t>3918,6 тыс</a:t>
            </a:r>
            <a:r>
              <a:rPr lang="ru-RU" sz="1200" dirty="0">
                <a:latin typeface="Times New Roman"/>
                <a:ea typeface="Times New Roman"/>
              </a:rPr>
              <a:t>. рублей, или   </a:t>
            </a:r>
            <a:r>
              <a:rPr lang="ru-RU" sz="1200" dirty="0" smtClean="0">
                <a:latin typeface="Times New Roman"/>
                <a:ea typeface="Times New Roman"/>
              </a:rPr>
              <a:t>77,7 </a:t>
            </a:r>
            <a:r>
              <a:rPr lang="ru-RU" sz="1200" dirty="0">
                <a:latin typeface="Times New Roman"/>
                <a:ea typeface="Times New Roman"/>
              </a:rPr>
              <a:t>%.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По подразделу "Дорожное хозяйство (дорожные фонды)" было запланировано </a:t>
            </a:r>
            <a:r>
              <a:rPr lang="ru-RU" sz="1200" dirty="0" smtClean="0">
                <a:latin typeface="Times New Roman"/>
                <a:ea typeface="Times New Roman"/>
              </a:rPr>
              <a:t>5044,9тыс</a:t>
            </a:r>
            <a:r>
              <a:rPr lang="ru-RU" sz="1200" dirty="0">
                <a:latin typeface="Times New Roman"/>
                <a:ea typeface="Times New Roman"/>
              </a:rPr>
              <a:t>. рублей, исполнение составило </a:t>
            </a:r>
            <a:r>
              <a:rPr lang="ru-RU" sz="1200" dirty="0" smtClean="0">
                <a:latin typeface="Times New Roman"/>
                <a:ea typeface="Times New Roman"/>
              </a:rPr>
              <a:t>3917,6 </a:t>
            </a:r>
            <a:r>
              <a:rPr lang="ru-RU" sz="1200" dirty="0" smtClean="0">
                <a:latin typeface="Times New Roman"/>
                <a:ea typeface="Times New Roman"/>
              </a:rPr>
              <a:t>тыс</a:t>
            </a:r>
            <a:r>
              <a:rPr lang="ru-RU" sz="1200" dirty="0">
                <a:latin typeface="Times New Roman"/>
                <a:ea typeface="Times New Roman"/>
              </a:rPr>
              <a:t>. рублей </a:t>
            </a:r>
            <a:r>
              <a:rPr lang="ru-RU" sz="1200" dirty="0" smtClean="0">
                <a:latin typeface="Times New Roman"/>
                <a:ea typeface="Times New Roman"/>
              </a:rPr>
              <a:t>(</a:t>
            </a:r>
            <a:r>
              <a:rPr lang="ru-RU" sz="1200" dirty="0" smtClean="0">
                <a:latin typeface="Times New Roman"/>
                <a:ea typeface="Times New Roman"/>
              </a:rPr>
              <a:t>77,7%), </a:t>
            </a:r>
            <a:r>
              <a:rPr lang="ru-RU" sz="1200" dirty="0">
                <a:latin typeface="Times New Roman"/>
                <a:ea typeface="Times New Roman"/>
              </a:rPr>
              <a:t>в том числе: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- на </a:t>
            </a:r>
            <a:r>
              <a:rPr lang="ru-RU" sz="1200" dirty="0" smtClean="0">
                <a:latin typeface="Times New Roman"/>
                <a:ea typeface="Times New Roman"/>
              </a:rPr>
              <a:t> капитальный ремонт </a:t>
            </a:r>
            <a:r>
              <a:rPr lang="ru-RU" sz="1200" dirty="0" smtClean="0">
                <a:latin typeface="Times New Roman"/>
                <a:ea typeface="Times New Roman"/>
              </a:rPr>
              <a:t>ул. Дружбы– 2981,0 </a:t>
            </a:r>
            <a:r>
              <a:rPr lang="ru-RU" sz="1200" dirty="0">
                <a:latin typeface="Times New Roman"/>
                <a:ea typeface="Times New Roman"/>
              </a:rPr>
              <a:t>тыс. </a:t>
            </a:r>
            <a:r>
              <a:rPr lang="ru-RU" sz="1200" dirty="0" smtClean="0">
                <a:latin typeface="Times New Roman"/>
                <a:ea typeface="Times New Roman"/>
              </a:rPr>
              <a:t>рублей;</a:t>
            </a:r>
            <a:endParaRPr lang="ru-RU" sz="12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   </a:t>
            </a:r>
          </a:p>
        </p:txBody>
      </p:sp>
      <p:sp>
        <p:nvSpPr>
          <p:cNvPr id="5" name="Овал 4"/>
          <p:cNvSpPr/>
          <p:nvPr/>
        </p:nvSpPr>
        <p:spPr>
          <a:xfrm>
            <a:off x="1475656" y="3140968"/>
            <a:ext cx="7092281" cy="3600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По подразделу "</a:t>
            </a:r>
            <a:r>
              <a:rPr lang="ru-RU" sz="1400" b="1" dirty="0">
                <a:latin typeface="Times New Roman"/>
                <a:ea typeface="Times New Roman"/>
              </a:rPr>
              <a:t>Другие вопросы в области национальной экономики"</a:t>
            </a:r>
            <a:r>
              <a:rPr lang="ru-RU" sz="1400" dirty="0">
                <a:latin typeface="Times New Roman"/>
                <a:ea typeface="Times New Roman"/>
              </a:rPr>
              <a:t> были запланированы расходы в сумме – </a:t>
            </a:r>
            <a:r>
              <a:rPr lang="ru-RU" sz="1400" dirty="0" smtClean="0">
                <a:latin typeface="Times New Roman"/>
                <a:ea typeface="Times New Roman"/>
              </a:rPr>
              <a:t>1,0 </a:t>
            </a:r>
            <a:r>
              <a:rPr lang="ru-RU" sz="1400" dirty="0">
                <a:latin typeface="Times New Roman"/>
                <a:ea typeface="Times New Roman"/>
              </a:rPr>
              <a:t>тыс. рублей на изготовление </a:t>
            </a:r>
            <a:r>
              <a:rPr lang="ru-RU" sz="1400" dirty="0" smtClean="0">
                <a:latin typeface="Times New Roman"/>
                <a:ea typeface="Times New Roman"/>
              </a:rPr>
              <a:t>баннера «Кубанская ярмарка» Исполнение </a:t>
            </a:r>
            <a:r>
              <a:rPr lang="ru-RU" sz="1400" dirty="0">
                <a:latin typeface="Times New Roman"/>
                <a:ea typeface="Times New Roman"/>
              </a:rPr>
              <a:t>по </a:t>
            </a:r>
            <a:r>
              <a:rPr lang="ru-RU" sz="1400" dirty="0" smtClean="0">
                <a:latin typeface="Times New Roman"/>
                <a:ea typeface="Times New Roman"/>
              </a:rPr>
              <a:t>данному виду </a:t>
            </a:r>
            <a:r>
              <a:rPr lang="ru-RU" sz="1400" dirty="0">
                <a:latin typeface="Times New Roman"/>
                <a:ea typeface="Times New Roman"/>
              </a:rPr>
              <a:t>расходов составило  </a:t>
            </a:r>
            <a:r>
              <a:rPr lang="ru-RU" sz="1400" dirty="0" smtClean="0">
                <a:latin typeface="Times New Roman"/>
                <a:ea typeface="Times New Roman"/>
              </a:rPr>
              <a:t>100 </a:t>
            </a:r>
            <a:r>
              <a:rPr lang="ru-RU" sz="1400" dirty="0">
                <a:latin typeface="Times New Roman"/>
                <a:ea typeface="Times New Roman"/>
              </a:rPr>
              <a:t>%.</a:t>
            </a:r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937</TotalTime>
  <Words>1186</Words>
  <Application>Microsoft Office PowerPoint</Application>
  <PresentationFormat>Экран (4:3)</PresentationFormat>
  <Paragraphs>299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АДМИНИСТРАЦИЯ ПРИАЗОВСКОГО СЕЛЬСКОГО ПОСЕЛЕНИЯ ПРИМОРСКО-АХТАРСКОГО РАЙОНА  </vt:lpstr>
      <vt:lpstr> Бюджет Приазовского сельского поселения Приморско-Ахтарского района на 2021 год утвержден решением Совета Приазовского сельского поселения Приморско-Ахтарского района от 11 декабря 2020 года № 80 "О бюджете Приазовского сельского поселения Приморско-Ахтарского района на 2021 год".</vt:lpstr>
      <vt:lpstr>Сведения об основных показателях доходов бюджета</vt:lpstr>
      <vt:lpstr>Структура налоговых и неналоговых доходов бюджета</vt:lpstr>
      <vt:lpstr>Структура безвозмездных поступлений бюджета</vt:lpstr>
      <vt:lpstr> Бюджет Приазовского сельского поселения Приморско-Ахтарского района по расходам в 2021 году исполнен в сумме 14574,3 тыс. рублей при плановом значении 15712,9 тыс. рублей или на 92,8 %.</vt:lpstr>
      <vt:lpstr>Расходы на обеспечение деятельности органов местного самоуправления и финансирование мероприятий по разделу «Общегосударственные вопросы»</vt:lpstr>
      <vt:lpstr> В 2021 году денежные средства бюджета Приазовского сельского поселения Приморско-Ахтарского района  расходовались по следующим направлениям: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Медведева</cp:lastModifiedBy>
  <cp:revision>70</cp:revision>
  <dcterms:modified xsi:type="dcterms:W3CDTF">2022-06-29T11:19:40Z</dcterms:modified>
  <cp:contentStatus/>
</cp:coreProperties>
</file>