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85" d="100"/>
          <a:sy n="85" d="100"/>
        </p:scale>
        <p:origin x="-714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80556755696555"/>
          <c:y val="5.5493883654221213E-2"/>
          <c:w val="0.49725510608560641"/>
          <c:h val="0.651804505396313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2023 год (ожидаемое исполнение)</c:v>
                </c:pt>
                <c:pt idx="1">
                  <c:v>2024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8324.2000000000007</c:v>
                </c:pt>
                <c:pt idx="1">
                  <c:v>9140.5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2023 год (ожидаемое исполнение)</c:v>
                </c:pt>
                <c:pt idx="1">
                  <c:v>2024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145.30000000000001</c:v>
                </c:pt>
                <c:pt idx="1">
                  <c:v>42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2023 год (ожидаемое исполнение)</c:v>
                </c:pt>
                <c:pt idx="1">
                  <c:v>2024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2172</c:v>
                </c:pt>
                <c:pt idx="1">
                  <c:v>3278.3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9968000"/>
        <c:axId val="169969536"/>
        <c:axId val="0"/>
      </c:bar3DChart>
      <c:catAx>
        <c:axId val="169968000"/>
        <c:scaling>
          <c:orientation val="minMax"/>
        </c:scaling>
        <c:delete val="0"/>
        <c:axPos val="b"/>
        <c:majorTickMark val="out"/>
        <c:minorTickMark val="none"/>
        <c:tickLblPos val="nextTo"/>
        <c:crossAx val="169969536"/>
        <c:crossesAt val="0"/>
        <c:auto val="1"/>
        <c:lblAlgn val="ctr"/>
        <c:lblOffset val="100"/>
        <c:noMultiLvlLbl val="0"/>
      </c:catAx>
      <c:valAx>
        <c:axId val="169969536"/>
        <c:scaling>
          <c:orientation val="minMax"/>
          <c:max val="50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9968000"/>
        <c:crosses val="autoZero"/>
        <c:crossBetween val="between"/>
        <c:majorUnit val="1000"/>
        <c:minorUnit val="20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308E-2"/>
          <c:y val="3.0866359269839369E-2"/>
          <c:w val="0.44809176630698933"/>
          <c:h val="0.675182536907663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Лист1!$A$3:$A$12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 оборона</c:v>
                </c:pt>
                <c:pt idx="2">
                  <c:v>Национальная  безопасность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Лист1!$B$3:$B$12</c:f>
              <c:numCache>
                <c:formatCode>General</c:formatCode>
                <c:ptCount val="10"/>
                <c:pt idx="0">
                  <c:v>6103.2</c:v>
                </c:pt>
                <c:pt idx="1">
                  <c:v>308.7</c:v>
                </c:pt>
                <c:pt idx="2">
                  <c:v>20</c:v>
                </c:pt>
                <c:pt idx="3">
                  <c:v>1867.5</c:v>
                </c:pt>
                <c:pt idx="4">
                  <c:v>270.89999999999998</c:v>
                </c:pt>
                <c:pt idx="5">
                  <c:v>18.899999999999999</c:v>
                </c:pt>
                <c:pt idx="6">
                  <c:v>2812.3</c:v>
                </c:pt>
                <c:pt idx="7">
                  <c:v>160</c:v>
                </c:pt>
                <c:pt idx="8">
                  <c:v>18.899999999999999</c:v>
                </c:pt>
                <c:pt idx="9">
                  <c:v>180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4809176630698933"/>
          <c:y val="2.2265095848110115E-2"/>
          <c:w val="0.54264897443375137"/>
          <c:h val="0.9161851301038033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BF9D9-7CFB-41B1-8E0C-B4BD0CA54D82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C49B3-B8DE-402B-8CA5-3D43E7EBC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630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C49B3-B8DE-402B-8CA5-3D43E7EBC17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897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C49B3-B8DE-402B-8CA5-3D43E7EBC17B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1727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7563" y="1700808"/>
            <a:ext cx="7884877" cy="1584176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dirty="0" smtClean="0"/>
              <a:t>АДМИНИСТРАЦИЯ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ПРИАЗОВСКОГО СЕЛЬСКОГО ПОСЕЛЕНИЯ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ПРИМОРСКО-АХТАРСКОГО РАЙОНА 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7560839" cy="280831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ru-RU" b="1" dirty="0" smtClean="0">
              <a:solidFill>
                <a:schemeClr val="tx1"/>
              </a:solidFill>
              <a:latin typeface="+mn-lt"/>
            </a:endParaRP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Бюджет Приазовского сельского поселения Приморско-Ахтарского района </a:t>
            </a:r>
          </a:p>
          <a:p>
            <a:pPr>
              <a:spcBef>
                <a:spcPts val="0"/>
              </a:spcBef>
            </a:pPr>
            <a:r>
              <a:rPr lang="ru-RU" b="1" smtClean="0">
                <a:solidFill>
                  <a:schemeClr val="tx1"/>
                </a:solidFill>
                <a:latin typeface="+mn-lt"/>
              </a:rPr>
              <a:t>на </a:t>
            </a:r>
            <a:r>
              <a:rPr lang="ru-RU" b="1" smtClean="0">
                <a:solidFill>
                  <a:schemeClr val="tx1"/>
                </a:solidFill>
                <a:latin typeface="+mn-lt"/>
              </a:rPr>
              <a:t>2024 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год</a:t>
            </a:r>
            <a:endParaRPr lang="ru-RU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6" name="Picture 2" descr="C:\Users\1\Desktop\бланки с гербом\Приазовское СП конт_герб на печать.tif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2544" y="764704"/>
            <a:ext cx="720000" cy="8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26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99592" y="263000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</a:t>
            </a:r>
            <a:r>
              <a:rPr lang="ru-RU" dirty="0"/>
              <a:t>0700 </a:t>
            </a:r>
            <a:r>
              <a:rPr lang="ru-RU" dirty="0" smtClean="0"/>
              <a:t>«Образование» 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86329" y="2708920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</a:t>
            </a:r>
            <a:r>
              <a:rPr lang="ru-RU" dirty="0"/>
              <a:t>1101 </a:t>
            </a:r>
            <a:r>
              <a:rPr lang="ru-RU" dirty="0" smtClean="0"/>
              <a:t>«Физическая культура» 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62987" y="4653136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1200</a:t>
            </a:r>
          </a:p>
          <a:p>
            <a:pPr algn="ctr"/>
            <a:r>
              <a:rPr lang="ru-RU" dirty="0" smtClean="0"/>
              <a:t> «Средства массовой информации» </a:t>
            </a:r>
            <a:endParaRPr lang="ru-RU" dirty="0"/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4644008" y="250862"/>
            <a:ext cx="4320480" cy="1512168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/>
                <a:ea typeface="Times New Roman"/>
              </a:rPr>
              <a:t>предусматриваются расходы </a:t>
            </a:r>
            <a:r>
              <a:rPr lang="ru-RU" sz="1400" dirty="0">
                <a:latin typeface="Times New Roman"/>
                <a:ea typeface="Times New Roman"/>
              </a:rPr>
              <a:t>на реализацию мероприятий муниципальной программы </a:t>
            </a:r>
            <a:r>
              <a:rPr lang="ru-RU" sz="1400" dirty="0" smtClean="0">
                <a:latin typeface="Times New Roman"/>
                <a:ea typeface="Times New Roman"/>
              </a:rPr>
              <a:t>«</a:t>
            </a:r>
            <a:r>
              <a:rPr lang="ru-RU" sz="1400" dirty="0">
                <a:latin typeface="Times New Roman"/>
                <a:ea typeface="Times New Roman"/>
              </a:rPr>
              <a:t>Молодежь </a:t>
            </a:r>
            <a:r>
              <a:rPr lang="ru-RU" sz="1400" dirty="0" smtClean="0">
                <a:latin typeface="Times New Roman"/>
                <a:ea typeface="Times New Roman"/>
              </a:rPr>
              <a:t>Приазовского </a:t>
            </a:r>
            <a:r>
              <a:rPr lang="ru-RU" sz="1400" dirty="0">
                <a:latin typeface="Times New Roman"/>
                <a:ea typeface="Times New Roman"/>
              </a:rPr>
              <a:t>сельского поселения Приморско-Ахтарского района» в сумме </a:t>
            </a:r>
            <a:r>
              <a:rPr lang="ru-RU" sz="1400" dirty="0" smtClean="0">
                <a:latin typeface="Times New Roman"/>
                <a:ea typeface="Times New Roman"/>
              </a:rPr>
              <a:t>18,9 </a:t>
            </a:r>
            <a:r>
              <a:rPr lang="ru-RU" sz="1400" dirty="0">
                <a:latin typeface="Times New Roman"/>
                <a:ea typeface="Times New Roman"/>
              </a:rPr>
              <a:t>тыс. рублей на оплату услуг </a:t>
            </a:r>
            <a:r>
              <a:rPr lang="ru-RU" sz="1400" dirty="0" smtClean="0">
                <a:latin typeface="Times New Roman"/>
                <a:ea typeface="Times New Roman"/>
              </a:rPr>
              <a:t>работника </a:t>
            </a:r>
            <a:r>
              <a:rPr lang="ru-RU" sz="1400" dirty="0">
                <a:latin typeface="Times New Roman"/>
                <a:ea typeface="Times New Roman"/>
              </a:rPr>
              <a:t>по работе с </a:t>
            </a:r>
            <a:r>
              <a:rPr lang="ru-RU" sz="1400" dirty="0" smtClean="0">
                <a:latin typeface="Times New Roman"/>
                <a:ea typeface="Times New Roman"/>
              </a:rPr>
              <a:t>молодежью в летний период.</a:t>
            </a:r>
            <a:endParaRPr lang="ru-RU" sz="1400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4007685" y="695048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с двумя вырезанными противолежащими углами 21"/>
          <p:cNvSpPr/>
          <p:nvPr/>
        </p:nvSpPr>
        <p:spPr>
          <a:xfrm>
            <a:off x="4860032" y="2443746"/>
            <a:ext cx="4304324" cy="1633325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предусматриваются расходы на мероприятия  муниципальной программы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Приазовского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сельского поселения Приморско-Ахтарского района «Развитие физической культуры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и спорта»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в сумме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18,9 тыс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. рублей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 направленные на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оплату услуг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работнику в летний период.</a:t>
            </a:r>
            <a:endParaRPr lang="ru-RU" sz="1400" dirty="0"/>
          </a:p>
        </p:txBody>
      </p:sp>
      <p:sp>
        <p:nvSpPr>
          <p:cNvPr id="23" name="Стрелка вправо 22"/>
          <p:cNvSpPr/>
          <p:nvPr/>
        </p:nvSpPr>
        <p:spPr>
          <a:xfrm>
            <a:off x="4029482" y="3140968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вырезанными противолежащими углами 23"/>
          <p:cNvSpPr/>
          <p:nvPr/>
        </p:nvSpPr>
        <p:spPr>
          <a:xfrm>
            <a:off x="4644008" y="4509120"/>
            <a:ext cx="4464496" cy="1844824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планируются расходы на реализацию мероприятий муниципальной программы </a:t>
            </a:r>
            <a:r>
              <a:rPr lang="ru-RU" sz="1400" dirty="0" smtClean="0">
                <a:latin typeface="Times New Roman"/>
                <a:ea typeface="Times New Roman"/>
              </a:rPr>
              <a:t>«</a:t>
            </a:r>
            <a:r>
              <a:rPr lang="ru-RU" sz="1400" dirty="0">
                <a:latin typeface="Times New Roman"/>
                <a:ea typeface="Times New Roman"/>
              </a:rPr>
              <a:t>Информационное обслуживание деятельности </a:t>
            </a:r>
            <a:r>
              <a:rPr lang="ru-RU" sz="1400" dirty="0" smtClean="0">
                <a:latin typeface="Times New Roman"/>
                <a:ea typeface="Times New Roman"/>
              </a:rPr>
              <a:t>органов местного самоуправления Приазовского </a:t>
            </a:r>
            <a:r>
              <a:rPr lang="ru-RU" sz="1400" dirty="0">
                <a:latin typeface="Times New Roman"/>
                <a:ea typeface="Times New Roman"/>
              </a:rPr>
              <a:t>сельского поселения Приморско-Ахтарского района» в сумме </a:t>
            </a:r>
            <a:r>
              <a:rPr lang="ru-RU" sz="1400" dirty="0" smtClean="0">
                <a:latin typeface="Times New Roman"/>
                <a:ea typeface="Times New Roman"/>
              </a:rPr>
              <a:t>180,0 </a:t>
            </a:r>
            <a:r>
              <a:rPr lang="ru-RU" sz="1400" dirty="0">
                <a:latin typeface="Times New Roman"/>
                <a:ea typeface="Times New Roman"/>
              </a:rPr>
              <a:t>тыс. рублей, на оплату услуг по размещению информационных материалов в районных </a:t>
            </a:r>
            <a:r>
              <a:rPr lang="ru-RU" sz="1400" dirty="0" smtClean="0">
                <a:latin typeface="Times New Roman"/>
                <a:ea typeface="Times New Roman"/>
              </a:rPr>
              <a:t>печатных </a:t>
            </a:r>
            <a:r>
              <a:rPr lang="ru-RU" sz="1400" dirty="0">
                <a:latin typeface="Times New Roman"/>
                <a:ea typeface="Times New Roman"/>
              </a:rPr>
              <a:t>СМИ.</a:t>
            </a:r>
            <a:endParaRPr lang="ru-RU" sz="1400" dirty="0"/>
          </a:p>
        </p:txBody>
      </p:sp>
      <p:sp>
        <p:nvSpPr>
          <p:cNvPr id="25" name="Стрелка вправо 24"/>
          <p:cNvSpPr/>
          <p:nvPr/>
        </p:nvSpPr>
        <p:spPr>
          <a:xfrm>
            <a:off x="4029482" y="5085184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41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80728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/>
                <a:ea typeface="Times New Roman"/>
              </a:rPr>
              <a:t>* 	Расчет </a:t>
            </a:r>
            <a:r>
              <a:rPr lang="ru-RU" dirty="0">
                <a:latin typeface="Times New Roman"/>
                <a:ea typeface="Times New Roman"/>
              </a:rPr>
              <a:t>затрат по мероприятиям </a:t>
            </a:r>
            <a:r>
              <a:rPr lang="ru-RU" dirty="0" smtClean="0">
                <a:latin typeface="Times New Roman"/>
                <a:ea typeface="Times New Roman"/>
              </a:rPr>
              <a:t>муниципальных программ </a:t>
            </a:r>
            <a:r>
              <a:rPr lang="ru-RU" dirty="0">
                <a:latin typeface="Times New Roman"/>
                <a:ea typeface="Times New Roman"/>
              </a:rPr>
              <a:t>изложен в </a:t>
            </a:r>
            <a:r>
              <a:rPr lang="ru-RU" dirty="0" smtClean="0">
                <a:latin typeface="Times New Roman"/>
                <a:ea typeface="Times New Roman"/>
              </a:rPr>
              <a:t>финансово-экономических обоснованиях </a:t>
            </a:r>
            <a:r>
              <a:rPr lang="ru-RU" dirty="0">
                <a:latin typeface="Times New Roman"/>
                <a:ea typeface="Times New Roman"/>
              </a:rPr>
              <a:t>к </a:t>
            </a:r>
            <a:r>
              <a:rPr lang="ru-RU" dirty="0" smtClean="0">
                <a:latin typeface="Times New Roman"/>
                <a:ea typeface="Times New Roman"/>
              </a:rPr>
              <a:t>муниципальным программ.</a:t>
            </a:r>
            <a:endParaRPr lang="ru-RU" dirty="0">
              <a:latin typeface="Times New Roman"/>
              <a:ea typeface="Times New Roman"/>
            </a:endParaRPr>
          </a:p>
          <a:p>
            <a:pPr algn="just"/>
            <a:r>
              <a:rPr lang="ru-RU" dirty="0">
                <a:latin typeface="Times New Roman"/>
                <a:ea typeface="Times New Roman"/>
              </a:rPr>
              <a:t>              Средства бюджета </a:t>
            </a:r>
            <a:r>
              <a:rPr lang="ru-RU" dirty="0" smtClean="0">
                <a:latin typeface="Times New Roman"/>
                <a:ea typeface="Times New Roman"/>
              </a:rPr>
              <a:t>Приазовского </a:t>
            </a:r>
            <a:r>
              <a:rPr lang="ru-RU" dirty="0">
                <a:latin typeface="Times New Roman"/>
                <a:ea typeface="Times New Roman"/>
              </a:rPr>
              <a:t>сельского поселения Приморско-Ахтарского района, направляемые на финансирование муниципальных </a:t>
            </a:r>
            <a:r>
              <a:rPr lang="ru-RU" dirty="0" smtClean="0">
                <a:latin typeface="Times New Roman"/>
                <a:ea typeface="Times New Roman"/>
              </a:rPr>
              <a:t>программ, а так же не программных мероприятий </a:t>
            </a:r>
            <a:r>
              <a:rPr lang="ru-RU" dirty="0">
                <a:latin typeface="Times New Roman"/>
                <a:ea typeface="Times New Roman"/>
              </a:rPr>
              <a:t>будут уточняться и корректироваться с учетом реальных возможностей местного бюджета.</a:t>
            </a:r>
          </a:p>
        </p:txBody>
      </p:sp>
    </p:spTree>
    <p:extLst>
      <p:ext uri="{BB962C8B-B14F-4D97-AF65-F5344CB8AC3E}">
        <p14:creationId xmlns:p14="http://schemas.microsoft.com/office/powerpoint/2010/main" val="283621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194421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dirty="0" smtClean="0">
                <a:solidFill>
                  <a:schemeClr val="tx1"/>
                </a:solidFill>
                <a:effectLst/>
              </a:rPr>
              <a:t>	</a:t>
            </a:r>
            <a:r>
              <a:rPr lang="ru-RU" sz="2000" b="1" dirty="0">
                <a:solidFill>
                  <a:schemeClr val="tx1"/>
                </a:solidFill>
                <a:effectLst/>
              </a:rPr>
              <a:t>Основные параметры проекта бюджета поселения </a:t>
            </a:r>
            <a:r>
              <a:rPr lang="ru-RU" sz="20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</a:rPr>
              <a:t>на 2024 год</a:t>
            </a:r>
            <a:r>
              <a:rPr lang="ru-RU" sz="2000" b="1" dirty="0">
                <a:solidFill>
                  <a:schemeClr val="tx1"/>
                </a:solidFill>
                <a:effectLst/>
              </a:rPr>
              <a:t/>
            </a:r>
            <a:br>
              <a:rPr lang="ru-RU" sz="2000" b="1" dirty="0">
                <a:solidFill>
                  <a:schemeClr val="tx1"/>
                </a:solidFill>
                <a:effectLst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</a:rPr>
            </a:br>
            <a:r>
              <a:rPr lang="ru-RU" sz="2000" b="1" dirty="0">
                <a:solidFill>
                  <a:schemeClr val="tx1"/>
                </a:solidFill>
                <a:effectLst/>
              </a:rPr>
              <a:t/>
            </a:r>
            <a:br>
              <a:rPr lang="ru-RU" sz="2000" b="1" dirty="0">
                <a:solidFill>
                  <a:schemeClr val="tx1"/>
                </a:solidFill>
                <a:effectLst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</a:rPr>
            </a:br>
            <a:r>
              <a:rPr lang="ru-RU" sz="2000" b="1" dirty="0" smtClean="0">
                <a:solidFill>
                  <a:schemeClr val="accent2"/>
                </a:solidFill>
              </a:rPr>
              <a:t>Дефицит    </a:t>
            </a:r>
            <a:r>
              <a:rPr lang="ru-RU" sz="2000" b="1" dirty="0">
                <a:solidFill>
                  <a:schemeClr val="accent2"/>
                </a:solidFill>
              </a:rPr>
              <a:t>-  </a:t>
            </a:r>
            <a:r>
              <a:rPr lang="ru-RU" sz="2000" b="1" dirty="0" smtClean="0">
                <a:solidFill>
                  <a:schemeClr val="accent2"/>
                </a:solidFill>
              </a:rPr>
              <a:t>700,0      тыс</a:t>
            </a:r>
            <a:r>
              <a:rPr lang="ru-RU" sz="2000" b="1" dirty="0">
                <a:solidFill>
                  <a:schemeClr val="accent2"/>
                </a:solidFill>
              </a:rPr>
              <a:t>. </a:t>
            </a:r>
            <a:r>
              <a:rPr lang="ru-RU" sz="2000" b="1" dirty="0" smtClean="0">
                <a:solidFill>
                  <a:schemeClr val="accent2"/>
                </a:solidFill>
              </a:rPr>
              <a:t>руб.</a:t>
            </a:r>
            <a:endParaRPr lang="ru-RU" sz="2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7776" y="1412776"/>
            <a:ext cx="40484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Доходы     - </a:t>
            </a:r>
            <a:r>
              <a:rPr lang="ru-RU" sz="2000" b="1" dirty="0" smtClean="0">
                <a:solidFill>
                  <a:schemeClr val="accent2"/>
                </a:solidFill>
                <a:ea typeface="+mj-ea"/>
                <a:cs typeface="+mj-cs"/>
              </a:rPr>
              <a:t>12460,8 тыс</a:t>
            </a: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. </a:t>
            </a:r>
            <a:r>
              <a:rPr lang="ru-RU" sz="2000" b="1" dirty="0" smtClean="0">
                <a:solidFill>
                  <a:schemeClr val="accent2"/>
                </a:solidFill>
                <a:ea typeface="+mj-ea"/>
                <a:cs typeface="+mj-cs"/>
              </a:rPr>
              <a:t>руб.</a:t>
            </a:r>
            <a:br>
              <a:rPr lang="ru-RU" sz="2000" b="1" dirty="0" smtClean="0">
                <a:solidFill>
                  <a:schemeClr val="accent2"/>
                </a:solidFill>
                <a:ea typeface="+mj-ea"/>
                <a:cs typeface="+mj-cs"/>
              </a:rPr>
            </a:br>
            <a:r>
              <a:rPr lang="ru-RU" sz="2000" b="1" dirty="0" smtClean="0">
                <a:solidFill>
                  <a:schemeClr val="accent2"/>
                </a:solidFill>
                <a:ea typeface="+mj-ea"/>
                <a:cs typeface="+mj-cs"/>
              </a:rPr>
              <a:t>Расходы    </a:t>
            </a: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- </a:t>
            </a:r>
            <a:r>
              <a:rPr lang="ru-RU" sz="2000" b="1" dirty="0" smtClean="0">
                <a:solidFill>
                  <a:schemeClr val="accent2"/>
                </a:solidFill>
                <a:ea typeface="+mj-ea"/>
                <a:cs typeface="+mj-cs"/>
              </a:rPr>
              <a:t>11760,8 тыс</a:t>
            </a: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. руб.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321004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Структура доходной части бюджета поселения на </a:t>
            </a:r>
            <a:r>
              <a:rPr lang="ru-RU" b="1" dirty="0" smtClean="0"/>
              <a:t>2024 </a:t>
            </a:r>
            <a:r>
              <a:rPr lang="ru-RU" b="1" dirty="0"/>
              <a:t>год в сравнении с </a:t>
            </a:r>
            <a:r>
              <a:rPr lang="ru-RU" b="1" dirty="0" smtClean="0"/>
              <a:t>ожидаемым исполнением за  2023 год:</a:t>
            </a:r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76019788"/>
              </p:ext>
            </p:extLst>
          </p:nvPr>
        </p:nvGraphicFramePr>
        <p:xfrm>
          <a:off x="179512" y="2967335"/>
          <a:ext cx="5832648" cy="3694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940152" y="3068960"/>
            <a:ext cx="320384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Доходы, поступающие от налогоплательщиков, расположенных на территории поселения планируются в сумме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8550,0 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тыс. рублей.</a:t>
            </a:r>
          </a:p>
          <a:p>
            <a:pPr indent="449580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Основной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объем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поступлений (84,0%) 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приходится на:</a:t>
            </a:r>
          </a:p>
          <a:p>
            <a:pPr indent="449580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- земельный налог –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52,0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%; </a:t>
            </a:r>
          </a:p>
          <a:p>
            <a:pPr indent="449580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- налог на доходы физических лиц –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9,4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%;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единый сельскохозяйственный налог – 10,7%.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Налог на имущество </a:t>
            </a:r>
            <a:r>
              <a:rPr lang="ru-RU" sz="1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физ.лиц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-10,9%</a:t>
            </a:r>
            <a:endParaRPr lang="ru-RU" sz="14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514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486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Проект бюджета поселения по налоговым и неналоговым доходам на 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2024 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год представлен в следующей таблице:</a:t>
            </a:r>
            <a:endParaRPr lang="ru-RU" sz="2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38463" y="1463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(тыс. руб.)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389502"/>
              </p:ext>
            </p:extLst>
          </p:nvPr>
        </p:nvGraphicFramePr>
        <p:xfrm>
          <a:off x="611560" y="1696564"/>
          <a:ext cx="7704856" cy="351560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801617"/>
                <a:gridCol w="853786"/>
                <a:gridCol w="850706"/>
                <a:gridCol w="674406"/>
                <a:gridCol w="831458"/>
                <a:gridCol w="692883"/>
              </a:tblGrid>
              <a:tr h="41008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доходов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2023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2024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Проект бюджета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0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Уточ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ненный бюджет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01.11.2023 год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Ожида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емое испол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нение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Тыс.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рублей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Отклонение 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от ожидаемого 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исполнения 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2023 год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1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тыс.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руб.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Налог на доходы физических лиц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988,9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1156,0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1183,0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27,0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102,3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Доходы от уплаты акцизов на  нефтепродукты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1725,5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1875,0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1857,5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-17,5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99,1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 880,0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383,2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800,0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  416,8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Св.100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Налог на имущество физических лиц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1100,0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1121,0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1100,0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-21,0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98,1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Земельный налог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3700,00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3789,0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4200,0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411,0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110,8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сдачи в аренду имущества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36,3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42,0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5,7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115,7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перечисления части прибыли МУП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30,8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30,8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-30,8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доходы от компенсации затрат бюджетов сельских поселений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75,0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-70,0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10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0648"/>
            <a:ext cx="896448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Безвозмездные поступления    </a:t>
            </a:r>
          </a:p>
          <a:p>
            <a:pPr algn="just"/>
            <a:r>
              <a:rPr lang="ru-RU" sz="1400" dirty="0"/>
              <a:t>В бюджете поселения предусмотрены, следующие безвозмездные поступления:</a:t>
            </a:r>
            <a:endParaRPr lang="ru-RU" sz="1400" b="1" dirty="0"/>
          </a:p>
          <a:p>
            <a:pPr marL="285750" indent="-285750" algn="just">
              <a:buFontTx/>
              <a:buChar char="-"/>
            </a:pPr>
            <a:r>
              <a:rPr lang="ru-RU" sz="1400" dirty="0" smtClean="0"/>
              <a:t>дотация </a:t>
            </a:r>
            <a:r>
              <a:rPr lang="ru-RU" sz="1400" dirty="0"/>
              <a:t>бюджету поселения на выравнивание бюджетной обеспеченности в сумме </a:t>
            </a:r>
            <a:r>
              <a:rPr lang="ru-RU" sz="1400" dirty="0" smtClean="0"/>
              <a:t>2132,6 тыс</a:t>
            </a:r>
            <a:r>
              <a:rPr lang="ru-RU" sz="1400" dirty="0"/>
              <a:t>. </a:t>
            </a:r>
            <a:r>
              <a:rPr lang="ru-RU" sz="1400" dirty="0" smtClean="0"/>
              <a:t>рублей: 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/>
              <a:t>субвенция </a:t>
            </a:r>
            <a:r>
              <a:rPr lang="ru-RU" sz="1400" dirty="0"/>
              <a:t>на исполнение поселением государственных полномочий по первичному воинскому учету на территориях, где отсутствуют военные комиссариаты в сумме </a:t>
            </a:r>
            <a:r>
              <a:rPr lang="ru-RU" sz="1400" dirty="0" smtClean="0"/>
              <a:t>308,7тыс</a:t>
            </a:r>
            <a:r>
              <a:rPr lang="ru-RU" sz="1400" dirty="0"/>
              <a:t>. рублей, на </a:t>
            </a:r>
            <a:r>
              <a:rPr lang="ru-RU" sz="1400" dirty="0" smtClean="0"/>
              <a:t>12,1 тыс</a:t>
            </a:r>
            <a:r>
              <a:rPr lang="ru-RU" sz="1400" dirty="0"/>
              <a:t>. рублей </a:t>
            </a:r>
            <a:r>
              <a:rPr lang="ru-RU" sz="1400" dirty="0" smtClean="0"/>
              <a:t>увеличение </a:t>
            </a:r>
            <a:r>
              <a:rPr lang="ru-RU" sz="1400" dirty="0"/>
              <a:t>назначений </a:t>
            </a:r>
            <a:r>
              <a:rPr lang="ru-RU" sz="1400" dirty="0" smtClean="0"/>
              <a:t>2023 </a:t>
            </a:r>
            <a:r>
              <a:rPr lang="ru-RU" sz="1400" dirty="0"/>
              <a:t>года;</a:t>
            </a:r>
            <a:endParaRPr lang="ru-RU" sz="1400" b="1" dirty="0"/>
          </a:p>
          <a:p>
            <a:pPr algn="just"/>
            <a:r>
              <a:rPr lang="ru-RU" sz="1400" dirty="0"/>
              <a:t>- субвенция на исполнение поселением государственных полномочий по образованию и организации деятельности административных комиссий в сумме 3,8 тыс. рублей.             </a:t>
            </a:r>
            <a:endParaRPr lang="ru-RU" sz="14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260907"/>
              </p:ext>
            </p:extLst>
          </p:nvPr>
        </p:nvGraphicFramePr>
        <p:xfrm>
          <a:off x="269776" y="2636912"/>
          <a:ext cx="8424935" cy="267019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020545"/>
                <a:gridCol w="944653"/>
                <a:gridCol w="941233"/>
                <a:gridCol w="780514"/>
                <a:gridCol w="954056"/>
                <a:gridCol w="783934"/>
              </a:tblGrid>
              <a:tr h="2880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Дотация субъектов РФ и муниципальных образований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1480,9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1480,9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2965,8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-1484,9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Св.100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Прочие межбюджетные трансферты передаваемые   бюджетам поселений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355,3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355,3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-355,3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Субвенции на осуществление первичного воинского учета на территориях, где отсутствуют военные комиссариаты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296,6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296,6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308,7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12,1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104,1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3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Субвенции  бюджетам поселений на выполнение передаваемых полномочий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3,8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3,8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3,8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Прочие безвозмездные поступления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35,0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-35,0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2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Доходы поселений от возврата остатков межбюджетных трансфертов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0,4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-0,4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2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2136,6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2172,0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3278,3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1106,3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Св.100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4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800" dirty="0" smtClean="0">
                <a:solidFill>
                  <a:schemeClr val="tx1"/>
                </a:solidFill>
                <a:effectLst/>
              </a:rPr>
              <a:t>	</a:t>
            </a:r>
            <a:br>
              <a:rPr lang="ru-RU" sz="1800" dirty="0" smtClean="0">
                <a:solidFill>
                  <a:schemeClr val="tx1"/>
                </a:solidFill>
                <a:effectLst/>
              </a:rPr>
            </a:br>
            <a:r>
              <a:rPr lang="ru-RU" sz="18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Расходы бюджета Приазовского сельского поселения Приморско-Ахтарского района</a:t>
            </a:r>
            <a: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Проектом решения о бюджете на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2024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год запланированы расходы в сумме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11760,8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тыс. рублей, что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составляет 125,2 процента к ожидаемому исполнению бюджета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поселения за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2023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год.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729554"/>
              </p:ext>
            </p:extLst>
          </p:nvPr>
        </p:nvGraphicFramePr>
        <p:xfrm>
          <a:off x="179512" y="1700808"/>
          <a:ext cx="878497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95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400" b="1" dirty="0" smtClean="0">
                <a:solidFill>
                  <a:schemeClr val="tx1"/>
                </a:solidFill>
                <a:effectLst/>
              </a:rPr>
              <a:t>	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Расходы по разделу "Общегосударственные </a:t>
            </a:r>
            <a: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вопросы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515075"/>
              </p:ext>
            </p:extLst>
          </p:nvPr>
        </p:nvGraphicFramePr>
        <p:xfrm>
          <a:off x="457200" y="1322392"/>
          <a:ext cx="8229600" cy="430571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313237"/>
                <a:gridCol w="1226210"/>
                <a:gridCol w="1226210"/>
                <a:gridCol w="920069"/>
                <a:gridCol w="916778"/>
                <a:gridCol w="627096"/>
              </a:tblGrid>
              <a:tr h="40102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расходов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2023 год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Проект  на 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2024 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2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Уточненный бюджет на 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1.11.2023 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Ожидаемое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исполнение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2023  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тыс.руб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(+/-) 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2024 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к ожидаемому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исполнению в 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2023 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6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тыс.руб.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Общегосударственные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 Вопросы, в том числе: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4892,6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4874,4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6103,2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1228,6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125,2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функционирование высшего должностного лица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468,3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467,7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916,3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448,6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Св.100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3029,6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3016,8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3675,4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658,6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121,8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 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124,6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124,6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136,5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обеспечение проведения выборов и референдумов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9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резервные фонды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194,7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116,5х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другие общегосударственные вопросы 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1182,9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1179,3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1374,0</a:t>
                      </a:r>
                      <a:endParaRPr lang="ru-RU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-18,6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98,9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75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5347"/>
            <a:ext cx="3888432" cy="2808312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По подразделу </a:t>
            </a:r>
            <a:r>
              <a:rPr lang="ru-RU" sz="1400" b="1" dirty="0">
                <a:latin typeface="Times New Roman"/>
                <a:ea typeface="Times New Roman"/>
              </a:rPr>
              <a:t>«Мобилизационная и вневойсковая подготовка»</a:t>
            </a:r>
            <a:r>
              <a:rPr lang="ru-RU" sz="1400" dirty="0">
                <a:latin typeface="Times New Roman"/>
                <a:ea typeface="Times New Roman"/>
              </a:rPr>
              <a:t> планируются расходы на осуществление первичного воинского учета на территориях, где отсутствуют военные комиссариаты в сумме </a:t>
            </a:r>
            <a:r>
              <a:rPr lang="ru-RU" sz="1400" dirty="0" smtClean="0">
                <a:latin typeface="Times New Roman"/>
                <a:ea typeface="Times New Roman"/>
              </a:rPr>
              <a:t>308,7 тыс</a:t>
            </a:r>
            <a:r>
              <a:rPr lang="ru-RU" sz="1400" dirty="0">
                <a:latin typeface="Times New Roman"/>
                <a:ea typeface="Times New Roman"/>
              </a:rPr>
              <a:t>. рублей, на содержание инспектора ВУБ, в рамках предусмотренных субвенций из краевого бюджета, что на </a:t>
            </a:r>
            <a:r>
              <a:rPr lang="ru-RU" sz="1400" dirty="0" smtClean="0">
                <a:latin typeface="Times New Roman"/>
                <a:ea typeface="Times New Roman"/>
              </a:rPr>
              <a:t>12,1 </a:t>
            </a:r>
            <a:r>
              <a:rPr lang="ru-RU" sz="1400" dirty="0">
                <a:latin typeface="Times New Roman"/>
                <a:ea typeface="Times New Roman"/>
              </a:rPr>
              <a:t>тыс. рублей </a:t>
            </a:r>
            <a:r>
              <a:rPr lang="ru-RU" sz="1400" dirty="0" smtClean="0">
                <a:latin typeface="Times New Roman"/>
                <a:ea typeface="Times New Roman"/>
              </a:rPr>
              <a:t>больше </a:t>
            </a:r>
            <a:r>
              <a:rPr lang="ru-RU" sz="1400" dirty="0">
                <a:latin typeface="Times New Roman"/>
                <a:ea typeface="Times New Roman"/>
              </a:rPr>
              <a:t>расходов бюджета уточненных на </a:t>
            </a:r>
            <a:r>
              <a:rPr lang="ru-RU" sz="1400" dirty="0" smtClean="0">
                <a:latin typeface="Times New Roman"/>
                <a:ea typeface="Times New Roman"/>
              </a:rPr>
              <a:t>01.11.2023 </a:t>
            </a:r>
            <a:r>
              <a:rPr lang="ru-RU" sz="1400" dirty="0">
                <a:latin typeface="Times New Roman"/>
                <a:ea typeface="Times New Roman"/>
              </a:rPr>
              <a:t>года. 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76672"/>
            <a:ext cx="3888432" cy="2808312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49580" algn="ctr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По разделу 0300 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«Национальная безопасность и правоохранительная деятельность»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 расходы предусмотрены в рамках муниципальной программы Приазовского сельского поселения Приморско-Ахтарского района «Обеспечение безопасности населения Приазовского сельского поселения Приморско-Ахтарского района» на 2024 год в сумме 20,0 тыс. рублей.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3588" y="3573016"/>
            <a:ext cx="7272808" cy="3024336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  <a:tabLst>
                <a:tab pos="3276600" algn="l"/>
              </a:tabLst>
            </a:pPr>
            <a:r>
              <a:rPr lang="ru-RU" sz="1200" dirty="0">
                <a:latin typeface="Times New Roman"/>
                <a:ea typeface="Times New Roman"/>
              </a:rPr>
              <a:t>По разделу </a:t>
            </a:r>
            <a:r>
              <a:rPr lang="ru-RU" sz="1200" b="1" dirty="0" smtClean="0">
                <a:latin typeface="Times New Roman"/>
                <a:ea typeface="Times New Roman"/>
              </a:rPr>
              <a:t>«Национальная экономика» </a:t>
            </a:r>
            <a:r>
              <a:rPr lang="ru-RU" sz="1200" dirty="0">
                <a:latin typeface="Times New Roman"/>
                <a:ea typeface="Times New Roman"/>
              </a:rPr>
              <a:t>планируются расходы на реализацию мероприятий в рамках муниципальных  программ: "Комплексное и устойчивое развитие Приазовского сельского поселения Приморско-Ахтарского района в сфере дорожного хозяйства" и "Поддержка малого и среднего предпринимательства".</a:t>
            </a:r>
            <a:endParaRPr lang="ru-RU" sz="11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3276600" algn="l"/>
              </a:tabLst>
            </a:pPr>
            <a:r>
              <a:rPr lang="ru-RU" sz="1200" dirty="0">
                <a:latin typeface="Times New Roman"/>
                <a:ea typeface="Times New Roman"/>
              </a:rPr>
              <a:t>         Утвержден  дорожный фонд в общей сумме </a:t>
            </a:r>
            <a:r>
              <a:rPr lang="ru-RU" sz="1200" dirty="0" smtClean="0">
                <a:latin typeface="Times New Roman"/>
                <a:ea typeface="Times New Roman"/>
              </a:rPr>
              <a:t> 1857,5 тыс</a:t>
            </a:r>
            <a:r>
              <a:rPr lang="ru-RU" sz="1200" dirty="0">
                <a:latin typeface="Times New Roman"/>
                <a:ea typeface="Times New Roman"/>
              </a:rPr>
              <a:t>. рублей и направлен:</a:t>
            </a:r>
            <a:endParaRPr lang="ru-RU" sz="11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3276600" algn="l"/>
              </a:tabLst>
            </a:pPr>
            <a:r>
              <a:rPr lang="ru-RU" sz="1200" dirty="0">
                <a:latin typeface="Times New Roman"/>
                <a:ea typeface="Times New Roman"/>
              </a:rPr>
              <a:t>          - </a:t>
            </a:r>
            <a:r>
              <a:rPr lang="ru-RU" sz="1200" dirty="0" err="1" smtClean="0">
                <a:latin typeface="Times New Roman"/>
                <a:ea typeface="Times New Roman"/>
              </a:rPr>
              <a:t>грейдирование</a:t>
            </a:r>
            <a:r>
              <a:rPr lang="ru-RU" sz="1200" dirty="0" smtClean="0">
                <a:latin typeface="Times New Roman"/>
                <a:ea typeface="Times New Roman"/>
              </a:rPr>
              <a:t> </a:t>
            </a:r>
            <a:r>
              <a:rPr lang="ru-RU" sz="1200" dirty="0">
                <a:latin typeface="Times New Roman"/>
                <a:ea typeface="Times New Roman"/>
              </a:rPr>
              <a:t>дорог всех улиц поселения в ст.  </a:t>
            </a:r>
            <a:r>
              <a:rPr lang="ru-RU" sz="1200" dirty="0" smtClean="0">
                <a:latin typeface="Times New Roman"/>
                <a:ea typeface="Times New Roman"/>
              </a:rPr>
              <a:t>Приазовской, а так же содержание улично-дорожной сети </a:t>
            </a:r>
            <a:r>
              <a:rPr lang="ru-RU" sz="1200" dirty="0">
                <a:latin typeface="Times New Roman"/>
                <a:ea typeface="Times New Roman"/>
              </a:rPr>
              <a:t>в </a:t>
            </a:r>
            <a:r>
              <a:rPr lang="ru-RU" sz="1200" dirty="0" smtClean="0">
                <a:latin typeface="Times New Roman"/>
                <a:ea typeface="Times New Roman"/>
              </a:rPr>
              <a:t>2024 </a:t>
            </a:r>
            <a:r>
              <a:rPr lang="ru-RU" sz="1200" dirty="0">
                <a:latin typeface="Times New Roman"/>
                <a:ea typeface="Times New Roman"/>
              </a:rPr>
              <a:t>году в сумме </a:t>
            </a:r>
            <a:r>
              <a:rPr lang="ru-RU" sz="1200" dirty="0" smtClean="0">
                <a:latin typeface="Times New Roman"/>
                <a:ea typeface="Times New Roman"/>
              </a:rPr>
              <a:t>1600,0 тыс</a:t>
            </a:r>
            <a:r>
              <a:rPr lang="ru-RU" sz="1200" dirty="0">
                <a:latin typeface="Times New Roman"/>
                <a:ea typeface="Times New Roman"/>
              </a:rPr>
              <a:t>. рублей;</a:t>
            </a:r>
            <a:endParaRPr lang="ru-RU" sz="11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3276600" algn="l"/>
              </a:tabLst>
            </a:pPr>
            <a:r>
              <a:rPr lang="ru-RU" sz="1200" dirty="0">
                <a:latin typeface="Times New Roman"/>
                <a:ea typeface="Times New Roman"/>
              </a:rPr>
              <a:t>         - безопасность дорожного движения на территории Приазовского сельского поселения Приморско-Ахтарского района на </a:t>
            </a:r>
            <a:r>
              <a:rPr lang="ru-RU" sz="1200" dirty="0" smtClean="0">
                <a:latin typeface="Times New Roman"/>
                <a:ea typeface="Times New Roman"/>
              </a:rPr>
              <a:t>2024 </a:t>
            </a:r>
            <a:r>
              <a:rPr lang="ru-RU" sz="1200" dirty="0">
                <a:latin typeface="Times New Roman"/>
                <a:ea typeface="Times New Roman"/>
              </a:rPr>
              <a:t>год в сумме </a:t>
            </a:r>
            <a:r>
              <a:rPr lang="ru-RU" sz="1200" dirty="0" smtClean="0">
                <a:latin typeface="Times New Roman"/>
                <a:ea typeface="Times New Roman"/>
              </a:rPr>
              <a:t>257,5 тыс</a:t>
            </a:r>
            <a:r>
              <a:rPr lang="ru-RU" sz="1200" dirty="0">
                <a:latin typeface="Times New Roman"/>
                <a:ea typeface="Times New Roman"/>
              </a:rPr>
              <a:t>. рублей на установку дорожных знаков;</a:t>
            </a:r>
            <a:endParaRPr lang="ru-RU" sz="11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3276600" algn="l"/>
              </a:tabLst>
            </a:pPr>
            <a:r>
              <a:rPr lang="ru-RU" sz="1200" dirty="0">
                <a:latin typeface="Times New Roman"/>
                <a:ea typeface="Times New Roman"/>
              </a:rPr>
              <a:t>          - поддержка малого и среднего предпринимательства на территории Приазовского сельского поселения Приморско-Ахтарского района на </a:t>
            </a:r>
            <a:r>
              <a:rPr lang="ru-RU" sz="1200" dirty="0" smtClean="0">
                <a:latin typeface="Times New Roman"/>
                <a:ea typeface="Times New Roman"/>
              </a:rPr>
              <a:t>2024 </a:t>
            </a:r>
            <a:r>
              <a:rPr lang="ru-RU" sz="1200" dirty="0">
                <a:latin typeface="Times New Roman"/>
                <a:ea typeface="Times New Roman"/>
              </a:rPr>
              <a:t>год в сумме </a:t>
            </a:r>
            <a:r>
              <a:rPr lang="ru-RU" sz="1200" dirty="0" smtClean="0">
                <a:latin typeface="Times New Roman"/>
                <a:ea typeface="Times New Roman"/>
              </a:rPr>
              <a:t>10,0 </a:t>
            </a:r>
            <a:r>
              <a:rPr lang="ru-RU" sz="1200" dirty="0">
                <a:latin typeface="Times New Roman"/>
                <a:ea typeface="Times New Roman"/>
              </a:rPr>
              <a:t>тыс. рублей на приобретение </a:t>
            </a:r>
            <a:r>
              <a:rPr lang="ru-RU" sz="1050" dirty="0">
                <a:latin typeface="Times New Roman"/>
                <a:ea typeface="Times New Roman"/>
              </a:rPr>
              <a:t> </a:t>
            </a:r>
            <a:r>
              <a:rPr lang="ru-RU" sz="1200" dirty="0">
                <a:latin typeface="Times New Roman"/>
                <a:ea typeface="Times New Roman"/>
              </a:rPr>
              <a:t>стендов, буклетов, баннеров.</a:t>
            </a:r>
            <a:endParaRPr lang="ru-RU" sz="11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9533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619672" y="276718"/>
            <a:ext cx="5760640" cy="1718753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По разделу 0500 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«Жилищно-коммунальное хозяйство»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предусмотрены расходы в рамках муниципальной программы Приазовского сельского поселения Приморско-Ахтарского района «Комплексное развитие жилищно-коммунального хозяйства и благоустройства» в сумме 270,9 тыс. рублей.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Финансирование расходов предусмотрено по двум  мероприятиям</a:t>
            </a:r>
            <a:endParaRPr lang="ru-RU" sz="1400" dirty="0"/>
          </a:p>
        </p:txBody>
      </p:sp>
      <p:sp>
        <p:nvSpPr>
          <p:cNvPr id="8" name="Овал 7"/>
          <p:cNvSpPr/>
          <p:nvPr/>
        </p:nvSpPr>
        <p:spPr>
          <a:xfrm>
            <a:off x="5143894" y="2999253"/>
            <a:ext cx="3779912" cy="3555107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подразделу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«Благоустройство»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 мероприятие «Благоустройство территории поселения, уборка, выкос сорной растительности, ликвидация несанкционированных свалок и </a:t>
            </a:r>
            <a:r>
              <a:rPr lang="ru-RU" sz="14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т.д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 в сумме 209,7 тыс. рублей, «Инициативное бюджетирование»  в сумме 10,0. тыс. рублей </a:t>
            </a:r>
            <a:endParaRPr lang="ru-RU" sz="14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1907704" y="2106141"/>
            <a:ext cx="360040" cy="79208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6853830" y="2071533"/>
            <a:ext cx="360040" cy="79208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530188" y="3001703"/>
            <a:ext cx="3779912" cy="3555107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подразделу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«Коммунальное хозяйство»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мероприятие «По модернизации, строительству, реконструкции и ремонту объектов водоснабжения» </a:t>
            </a: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предусмотрены средства на 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2024 </a:t>
            </a: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год в сумме 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51,2 </a:t>
            </a: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тыс. 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рублей</a:t>
            </a:r>
            <a:endParaRPr lang="ru-RU" sz="12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34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319" y="332656"/>
            <a:ext cx="87129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  <a:r>
              <a:rPr lang="ru-RU" sz="1400" dirty="0" smtClean="0"/>
              <a:t>	</a:t>
            </a:r>
            <a:endParaRPr lang="ru-RU" sz="14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18648"/>
            <a:ext cx="809671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Расходы по разделу 0800 </a:t>
            </a:r>
            <a:r>
              <a:rPr lang="ru-RU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«Культура»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предусматриваются в рамках муниципальной программы Приазовского сельского поселения Приморско-Ахтарского района «Развитие культуры» в сумме 2812,3 тыс. рублей.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Финансирование расходов предусмотрено по мероприятию 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муниципальных учреждений, подведомственных администрации Приазовского сельского поселения Приморско-Ахтарского района по предоставлению муниципальных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услуг», в том числе на: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 .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20288185">
            <a:off x="387457" y="3681246"/>
            <a:ext cx="4386353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/>
              <a:t>Совершенствование </a:t>
            </a:r>
            <a:r>
              <a:rPr lang="ru-RU" dirty="0" smtClean="0"/>
              <a:t> муниципального автономного учреждения сельский Дом культуры ст. Приазовской, в сумме 2272,8 тыс. рублей</a:t>
            </a:r>
            <a:endParaRPr lang="ru-RU" i="1" dirty="0"/>
          </a:p>
        </p:txBody>
      </p:sp>
      <p:sp>
        <p:nvSpPr>
          <p:cNvPr id="17" name="Прямоугольник 16"/>
          <p:cNvSpPr/>
          <p:nvPr/>
        </p:nvSpPr>
        <p:spPr>
          <a:xfrm rot="19988801">
            <a:off x="4643657" y="3331820"/>
            <a:ext cx="4213640" cy="147732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/>
              <a:t>Совершенствование деятельности </a:t>
            </a:r>
            <a:r>
              <a:rPr lang="ru-RU" dirty="0" smtClean="0"/>
              <a:t>муниципального казенного учреждения культуры «Приазовская поселенческая библиотека», в сумме 539,5 тыс. рублей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01889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1313</TotalTime>
  <Words>941</Words>
  <Application>Microsoft Office PowerPoint</Application>
  <PresentationFormat>Экран (4:3)</PresentationFormat>
  <Paragraphs>219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АДМИНИСТРАЦИЯ ПРИАЗОВСКОГО СЕЛЬСКОГО ПОСЕЛЕНИЯ ПРИМОРСКО-АХТАРСКОГО РАЙОНА  </vt:lpstr>
      <vt:lpstr> Основные параметры проекта бюджета поселения  на 2024 год    Дефицит    -  700,0      тыс. руб.</vt:lpstr>
      <vt:lpstr>Проект бюджета поселения по налоговым и неналоговым доходам на 2024 год представлен в следующей таблице:</vt:lpstr>
      <vt:lpstr>Презентация PowerPoint</vt:lpstr>
      <vt:lpstr>  Расходы бюджета Приазовского сельского поселения Приморско-Ахтарского района Проектом решения о бюджете на 2024 год запланированы расходы в сумме 11760,8 тыс. рублей, что  составляет 125,2 процента к ожидаемому исполнению бюджета поселения за 2023 год.</vt:lpstr>
      <vt:lpstr> Расходы по разделу "Общегосударственные вопросы"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Медведева Наталья Николаевна</dc:creator>
  <cp:lastModifiedBy>Медведева Наталья Николаевна</cp:lastModifiedBy>
  <cp:revision>114</cp:revision>
  <dcterms:modified xsi:type="dcterms:W3CDTF">2024-02-04T15:15:41Z</dcterms:modified>
</cp:coreProperties>
</file>