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1071.8</c:v>
                </c:pt>
                <c:pt idx="1">
                  <c:v>1897.4</c:v>
                </c:pt>
                <c:pt idx="2">
                  <c:v>895.5</c:v>
                </c:pt>
                <c:pt idx="3">
                  <c:v>1170.5</c:v>
                </c:pt>
                <c:pt idx="4">
                  <c:v>4375.5</c:v>
                </c:pt>
                <c:pt idx="5">
                  <c:v>36.299999999999997</c:v>
                </c:pt>
                <c:pt idx="6">
                  <c:v>0</c:v>
                </c:pt>
                <c:pt idx="7">
                  <c:v>40.9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1661</c:v>
                </c:pt>
                <c:pt idx="1">
                  <c:v>3095.1</c:v>
                </c:pt>
                <c:pt idx="2">
                  <c:v>263.60000000000002</c:v>
                </c:pt>
                <c:pt idx="3">
                  <c:v>212.5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4846.8</c:v>
                </c:pt>
                <c:pt idx="1">
                  <c:v>259.8</c:v>
                </c:pt>
                <c:pt idx="2">
                  <c:v>3.9</c:v>
                </c:pt>
                <c:pt idx="3">
                  <c:v>1607.2</c:v>
                </c:pt>
                <c:pt idx="4">
                  <c:v>404</c:v>
                </c:pt>
                <c:pt idx="5">
                  <c:v>24.4</c:v>
                </c:pt>
                <c:pt idx="6">
                  <c:v>3051.4</c:v>
                </c:pt>
                <c:pt idx="7">
                  <c:v>137.4</c:v>
                </c:pt>
                <c:pt idx="8">
                  <c:v>27.5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АДМИНИСТРАЦИЯ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ПРИАЗОВСКОГО СЕЛЬСКОГО ПОСЕЛЕНИЯ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ПРИМОРСКО-АХТАРСКОГО РАЙОНА 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2022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795520" cy="99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9024" y="116632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"Жилищно-коммунальное хозяйство"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были запланированы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404,0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Исполнение составило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404,03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рублей, или 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100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%, в том числе: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/>
              <a:t>В рамках мероприятий муниципальной программы "Комплексное развитие Приазовского сельского поселения Приморско-Ахтарского района в сфере жилищно-коммунального хозяйства" в </a:t>
            </a:r>
            <a:r>
              <a:rPr lang="ru-RU" sz="1600" dirty="0" smtClean="0"/>
              <a:t>2022 </a:t>
            </a:r>
            <a:r>
              <a:rPr lang="ru-RU" sz="1600" dirty="0"/>
              <a:t>году  </a:t>
            </a:r>
            <a:r>
              <a:rPr lang="ru-RU" sz="1600" dirty="0"/>
              <a:t>Приобретен глубинный насос на сумму 58,8 тыс. рублей;</a:t>
            </a:r>
          </a:p>
          <a:p>
            <a:r>
              <a:rPr lang="ru-RU" sz="1600" dirty="0"/>
              <a:t>        произведена уборка главных улиц поселения и выкос сорной растительности на сумму 127,7 тыс. рублей;</a:t>
            </a:r>
          </a:p>
          <a:p>
            <a:r>
              <a:rPr lang="ru-RU" sz="1600" dirty="0"/>
              <a:t>        </a:t>
            </a:r>
            <a:r>
              <a:rPr lang="ru-RU" sz="1600" b="1" i="1" dirty="0"/>
              <a:t>	</a:t>
            </a:r>
            <a:r>
              <a:rPr lang="ru-RU" sz="1600" dirty="0"/>
              <a:t>Поощрение победителей краевого конкурса на звание «Лучший орган территориального общественного самоуправления» в сумме 212,5 тыс. рублей направлены на ремонт уличного освещения в поселении.</a:t>
            </a:r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  </a:t>
            </a:r>
            <a:r>
              <a:rPr lang="ru-RU" sz="1400" b="1" dirty="0">
                <a:latin typeface="Times New Roman"/>
                <a:ea typeface="Times New Roman"/>
              </a:rPr>
              <a:t>"Образование"</a:t>
            </a:r>
            <a:r>
              <a:rPr lang="ru-RU" sz="1400" dirty="0">
                <a:latin typeface="Times New Roman"/>
                <a:ea typeface="Times New Roman"/>
              </a:rPr>
              <a:t> исполнение расходов в </a:t>
            </a:r>
            <a:r>
              <a:rPr lang="ru-RU" sz="1400" dirty="0" smtClean="0">
                <a:latin typeface="Times New Roman"/>
                <a:ea typeface="Times New Roman"/>
              </a:rPr>
              <a:t>2022  </a:t>
            </a:r>
            <a:r>
              <a:rPr lang="ru-RU" sz="1400" dirty="0">
                <a:latin typeface="Times New Roman"/>
                <a:ea typeface="Times New Roman"/>
              </a:rPr>
              <a:t>году составило </a:t>
            </a:r>
            <a:r>
              <a:rPr lang="ru-RU" sz="1400" dirty="0" smtClean="0">
                <a:latin typeface="Times New Roman"/>
                <a:ea typeface="Times New Roman"/>
              </a:rPr>
              <a:t>24,4 </a:t>
            </a:r>
            <a:r>
              <a:rPr lang="ru-RU" sz="1400" dirty="0">
                <a:latin typeface="Times New Roman"/>
                <a:ea typeface="Times New Roman"/>
              </a:rPr>
              <a:t>тыс. руб. на реализацию мероприятий муниципальной программы "Молодежь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района". План выполнен на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денежные </a:t>
            </a:r>
            <a:r>
              <a:rPr lang="ru-RU" sz="1400" dirty="0" smtClean="0">
                <a:latin typeface="Times New Roman"/>
                <a:ea typeface="Times New Roman"/>
              </a:rPr>
              <a:t>средства направлены  </a:t>
            </a:r>
            <a:r>
              <a:rPr lang="ru-RU" sz="1400" dirty="0">
                <a:latin typeface="Times New Roman"/>
                <a:ea typeface="Times New Roman"/>
              </a:rPr>
              <a:t>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молодежью. 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83987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</a:t>
            </a:r>
            <a:r>
              <a:rPr lang="ru-RU" sz="1400" dirty="0">
                <a:latin typeface="Times New Roman"/>
                <a:ea typeface="Times New Roman"/>
              </a:rPr>
              <a:t> в </a:t>
            </a:r>
            <a:r>
              <a:rPr lang="ru-RU" sz="1400" dirty="0" smtClean="0">
                <a:latin typeface="Times New Roman"/>
                <a:ea typeface="Times New Roman"/>
              </a:rPr>
              <a:t>2022 </a:t>
            </a:r>
            <a:r>
              <a:rPr lang="ru-RU" sz="1400" dirty="0">
                <a:latin typeface="Times New Roman"/>
                <a:ea typeface="Times New Roman"/>
              </a:rPr>
              <a:t>году были исполнены в сумме </a:t>
            </a:r>
            <a:r>
              <a:rPr lang="ru-RU" sz="1400" dirty="0" smtClean="0">
                <a:latin typeface="Times New Roman"/>
                <a:ea typeface="Times New Roman"/>
              </a:rPr>
              <a:t>137,4 </a:t>
            </a:r>
            <a:r>
              <a:rPr lang="ru-RU" sz="1400" dirty="0">
                <a:latin typeface="Times New Roman"/>
                <a:ea typeface="Times New Roman"/>
              </a:rPr>
              <a:t>тыс. рублей. </a:t>
            </a:r>
            <a:r>
              <a:rPr lang="ru-RU" sz="1400" dirty="0" smtClean="0">
                <a:latin typeface="Times New Roman"/>
                <a:ea typeface="Times New Roman"/>
              </a:rPr>
              <a:t>План выполнен на 100%.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</a:t>
            </a:r>
            <a:r>
              <a:rPr lang="ru-RU" sz="1400" dirty="0">
                <a:latin typeface="Times New Roman"/>
                <a:ea typeface="Times New Roman"/>
              </a:rPr>
              <a:t> составили </a:t>
            </a:r>
            <a:r>
              <a:rPr lang="ru-RU" sz="1400" dirty="0" smtClean="0">
                <a:latin typeface="Times New Roman"/>
                <a:ea typeface="Times New Roman"/>
              </a:rPr>
              <a:t>27,5  </a:t>
            </a:r>
            <a:r>
              <a:rPr lang="ru-RU" sz="1400" dirty="0">
                <a:latin typeface="Times New Roman"/>
                <a:ea typeface="Times New Roman"/>
              </a:rPr>
              <a:t>тыс. руб. или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 к годовому плану на реализацию мероприятий муниципальной </a:t>
            </a:r>
            <a:r>
              <a:rPr lang="ru-RU" sz="1400" dirty="0" smtClean="0">
                <a:latin typeface="Times New Roman"/>
                <a:ea typeface="Times New Roman"/>
              </a:rPr>
              <a:t>программы Приазовского сельского поселения Приморско-Ахтарского района </a:t>
            </a:r>
            <a:r>
              <a:rPr lang="ru-RU" sz="1400" dirty="0">
                <a:latin typeface="Times New Roman"/>
                <a:ea typeface="Times New Roman"/>
              </a:rPr>
              <a:t>"Развитие физической </a:t>
            </a:r>
            <a:r>
              <a:rPr lang="ru-RU" sz="1400" dirty="0" smtClean="0">
                <a:latin typeface="Times New Roman"/>
                <a:ea typeface="Times New Roman"/>
              </a:rPr>
              <a:t>культуры и спорта</a:t>
            </a:r>
            <a:r>
              <a:rPr lang="ru-RU" sz="1400" dirty="0">
                <a:latin typeface="Times New Roman"/>
                <a:ea typeface="Times New Roman"/>
              </a:rPr>
              <a:t>". денежные средства направлены 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</a:t>
            </a:r>
            <a:r>
              <a:rPr lang="ru-RU" sz="1400" dirty="0" smtClean="0">
                <a:latin typeface="Times New Roman"/>
                <a:ea typeface="Times New Roman"/>
              </a:rPr>
              <a:t>248,7 </a:t>
            </a:r>
            <a:r>
              <a:rPr lang="ru-RU" sz="1400" dirty="0">
                <a:latin typeface="Times New Roman"/>
                <a:ea typeface="Times New Roman"/>
              </a:rPr>
              <a:t>тыс. рублей, или </a:t>
            </a:r>
            <a:r>
              <a:rPr lang="ru-RU" sz="1400" dirty="0" smtClean="0">
                <a:latin typeface="Times New Roman"/>
                <a:ea typeface="Times New Roman"/>
              </a:rPr>
              <a:t>99,5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% к плану на реализацию мероприятий муниципальной программы "Информационное </a:t>
            </a:r>
            <a:r>
              <a:rPr lang="ru-RU" sz="1400" dirty="0" smtClean="0">
                <a:latin typeface="Times New Roman"/>
                <a:ea typeface="Times New Roman"/>
              </a:rPr>
              <a:t>освещение </a:t>
            </a:r>
            <a:r>
              <a:rPr lang="ru-RU" sz="1400" dirty="0">
                <a:latin typeface="Times New Roman"/>
                <a:ea typeface="Times New Roman"/>
              </a:rPr>
              <a:t>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сельского </a:t>
            </a:r>
            <a:r>
              <a:rPr lang="ru-RU" sz="1400" dirty="0">
                <a:latin typeface="Times New Roman"/>
                <a:ea typeface="Times New Roman"/>
              </a:rPr>
              <a:t>поселения Приморско-Ахтарского </a:t>
            </a:r>
            <a:r>
              <a:rPr lang="ru-RU" sz="1400" dirty="0" smtClean="0">
                <a:latin typeface="Times New Roman"/>
                <a:ea typeface="Times New Roman"/>
              </a:rPr>
              <a:t>района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разделу "Культура, кинематография" были запланированы расходы в сумме 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тыс. рублей. Исполнение составило </a:t>
            </a:r>
            <a:r>
              <a:rPr lang="ru-RU" sz="1600" dirty="0" smtClean="0">
                <a:latin typeface="Times New Roman"/>
                <a:ea typeface="Times New Roman"/>
              </a:rPr>
              <a:t>3051,4 </a:t>
            </a:r>
            <a:r>
              <a:rPr lang="ru-RU" sz="1600" dirty="0">
                <a:latin typeface="Times New Roman"/>
                <a:ea typeface="Times New Roman"/>
              </a:rPr>
              <a:t>тыс. рублей или </a:t>
            </a:r>
            <a:r>
              <a:rPr lang="ru-RU" sz="1600" dirty="0" smtClean="0">
                <a:latin typeface="Times New Roman"/>
                <a:ea typeface="Times New Roman"/>
              </a:rPr>
              <a:t>100 </a:t>
            </a:r>
            <a:r>
              <a:rPr lang="ru-RU" sz="1600" dirty="0">
                <a:latin typeface="Times New Roman"/>
                <a:ea typeface="Times New Roman"/>
              </a:rPr>
              <a:t>%. 	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93232" y="548680"/>
            <a:ext cx="2592288" cy="4097537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расходовались средства на содержание муниципальных казенных 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учреждений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МАУ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"СДК ст.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Приазовской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" в сумме –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2542,0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 исполнение составило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100%;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-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МКУК «Приазовская ПБ" в сумме –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509,4тыс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. руб. исполнение составило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99,8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%;</a:t>
            </a:r>
            <a:endParaRPr lang="ru-RU" sz="16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	</a:t>
            </a:r>
            <a:endParaRPr lang="ru-RU" sz="900" i="1" dirty="0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от </a:t>
            </a:r>
            <a:r>
              <a:rPr lang="ru-RU" dirty="0" smtClean="0">
                <a:latin typeface="Times New Roman"/>
                <a:ea typeface="Times New Roman"/>
              </a:rPr>
              <a:t>10 </a:t>
            </a:r>
            <a:r>
              <a:rPr lang="ru-RU" dirty="0">
                <a:latin typeface="Times New Roman"/>
                <a:ea typeface="Times New Roman"/>
              </a:rPr>
              <a:t>декабря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года № </a:t>
            </a:r>
            <a:r>
              <a:rPr lang="ru-RU" dirty="0" smtClean="0">
                <a:latin typeface="Times New Roman"/>
                <a:ea typeface="Times New Roman"/>
              </a:rPr>
              <a:t>130 </a:t>
            </a:r>
            <a:r>
              <a:rPr lang="ru-RU" dirty="0">
                <a:latin typeface="Times New Roman"/>
                <a:ea typeface="Times New Roman"/>
              </a:rPr>
              <a:t>"О бюджете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на </a:t>
            </a:r>
            <a:r>
              <a:rPr lang="ru-RU" dirty="0" smtClean="0">
                <a:latin typeface="Times New Roman"/>
                <a:ea typeface="Times New Roman"/>
              </a:rPr>
              <a:t>2022 </a:t>
            </a:r>
            <a:r>
              <a:rPr lang="ru-RU" dirty="0">
                <a:latin typeface="Times New Roman"/>
                <a:ea typeface="Times New Roman"/>
              </a:rPr>
              <a:t>год" дефицит бюджета планировался в сумме – 0,0 тыс. </a:t>
            </a:r>
            <a:r>
              <a:rPr lang="ru-RU" dirty="0" smtClean="0">
                <a:latin typeface="Times New Roman"/>
                <a:ea typeface="Times New Roman"/>
              </a:rPr>
              <a:t>рублей. Погашение </a:t>
            </a:r>
            <a:r>
              <a:rPr lang="ru-RU" dirty="0">
                <a:latin typeface="Times New Roman"/>
                <a:ea typeface="Times New Roman"/>
              </a:rPr>
              <a:t>дефицита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</a:t>
            </a:r>
            <a:r>
              <a:rPr lang="ru-RU" dirty="0" smtClean="0">
                <a:latin typeface="Times New Roman"/>
                <a:ea typeface="Times New Roman"/>
              </a:rPr>
              <a:t>произведено </a:t>
            </a:r>
            <a:r>
              <a:rPr lang="ru-RU" dirty="0">
                <a:latin typeface="Times New Roman"/>
                <a:ea typeface="Times New Roman"/>
              </a:rPr>
              <a:t>за счет изменения  остатков средств на счетах по учету средств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</a:t>
            </a:r>
            <a:r>
              <a:rPr lang="ru-RU" dirty="0" smtClean="0">
                <a:latin typeface="Times New Roman"/>
                <a:ea typeface="Times New Roman"/>
              </a:rPr>
              <a:t>поселения Приморско-Ахтарского района.</a:t>
            </a:r>
            <a:endParaRPr lang="ru-RU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</a:t>
            </a:r>
            <a:r>
              <a:rPr lang="ru-RU" dirty="0" smtClean="0">
                <a:latin typeface="Times New Roman"/>
                <a:ea typeface="Times New Roman"/>
              </a:rPr>
              <a:t>2022 </a:t>
            </a:r>
            <a:r>
              <a:rPr lang="ru-RU" dirty="0">
                <a:latin typeface="Times New Roman"/>
                <a:ea typeface="Times New Roman"/>
              </a:rPr>
              <a:t>год сложился дефицит бюджета в сумме – </a:t>
            </a:r>
            <a:r>
              <a:rPr lang="ru-RU" dirty="0" smtClean="0">
                <a:latin typeface="Times New Roman"/>
                <a:ea typeface="Times New Roman"/>
              </a:rPr>
              <a:t>1124,7тыс</a:t>
            </a:r>
            <a:r>
              <a:rPr lang="ru-RU" dirty="0">
                <a:latin typeface="Times New Roman"/>
                <a:ea typeface="Times New Roman"/>
              </a:rPr>
              <a:t>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Приазовского 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2022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 утвержден решением Совета Приазовского 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10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декабря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2021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№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130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"О бюджете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Приазовского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2022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год".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44228"/>
              </p:ext>
            </p:extLst>
          </p:nvPr>
        </p:nvGraphicFramePr>
        <p:xfrm>
          <a:off x="457200" y="2997041"/>
          <a:ext cx="8435280" cy="20607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9166,4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9190,5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9487,9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5055,7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1959,6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14222,1</a:t>
                      </a: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11150,1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11447,9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14574,3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12274,8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10611,1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-352,2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-1124,7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836,8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528764"/>
              </p:ext>
            </p:extLst>
          </p:nvPr>
        </p:nvGraphicFramePr>
        <p:xfrm>
          <a:off x="467544" y="397768"/>
          <a:ext cx="8136904" cy="8044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2347"/>
                <a:gridCol w="726747"/>
                <a:gridCol w="1017447"/>
                <a:gridCol w="799422"/>
                <a:gridCol w="508723"/>
                <a:gridCol w="1017447"/>
                <a:gridCol w="94477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План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Факт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% к  исполнению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% к исполнению 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Структура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исполнения 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НДФЛ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945,1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1071,8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108,3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113,4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Акцизы на нефтепродукты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1622,0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1714,5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1897,4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110,7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1086,8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889,0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895,5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1049,5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1140,0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1170,5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102,7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102,6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2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4417,9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4381,0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4375,5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46,1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  находящегося в оперативном управлении органов управления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36,0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36,3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81,4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22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40,9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102,3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Св.100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17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9166,4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9190,5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9487,9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103,2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2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Субвенции бюджетам поселений на первичный воинский учет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245,3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259,8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259,8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105,9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1242,1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1448,5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1448,5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63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дотации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Субсидии бюджетам сельских поселений на поддержку отрасли культуры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263,2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субсидии бюджетам поселений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2831,9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3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Субвенции на выполнение передаваемых полномочий субъектов Российской Федерации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Иные межбюджетные трансферты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468,9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возврата иных межбюджетных трансфертов, имеющих целевое назначение, прошлых лет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Св.100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безвозмездные поступления в бюджеты сельских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безвозмездных поступлений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5055,7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1959,6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1960,0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38,8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63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14222,1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11150,1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11447,9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102,7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80,5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3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27073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834068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Приазовского </a:t>
            </a:r>
            <a:r>
              <a:rPr lang="ru-RU" sz="1800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2021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14574,3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значении 15712,9 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92,8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12977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587815"/>
              </p:ext>
            </p:extLst>
          </p:nvPr>
        </p:nvGraphicFramePr>
        <p:xfrm>
          <a:off x="755576" y="764704"/>
          <a:ext cx="7704855" cy="4690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258"/>
                <a:gridCol w="740851"/>
                <a:gridCol w="806705"/>
                <a:gridCol w="806705"/>
                <a:gridCol w="823168"/>
                <a:gridCol w="823168"/>
              </a:tblGrid>
              <a:tr h="229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отрасли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</a:t>
                      </a:r>
                      <a:r>
                        <a:rPr lang="ru-RU" sz="1400" dirty="0" smtClean="0">
                          <a:effectLst/>
                        </a:rPr>
                        <a:t>2021 </a:t>
                      </a:r>
                      <a:r>
                        <a:rPr lang="ru-RU" sz="1400" dirty="0">
                          <a:effectLst/>
                        </a:rPr>
                        <a:t>года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 </a:t>
                      </a:r>
                      <a:r>
                        <a:rPr lang="ru-RU" sz="1400" dirty="0">
                          <a:effectLst/>
                        </a:rPr>
                        <a:t>г.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процент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 плану </a:t>
                      </a:r>
                      <a:r>
                        <a:rPr lang="ru-RU" sz="1400" dirty="0" smtClean="0">
                          <a:effectLst/>
                        </a:rPr>
                        <a:t>2022г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Процент к </a:t>
                      </a:r>
                      <a:r>
                        <a:rPr lang="ru-RU" sz="1400" dirty="0" smtClean="0">
                          <a:effectLst/>
                        </a:rPr>
                        <a:t>2021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79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факт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Общегосударственные вопросы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5486,2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4869,0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4846,8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99,5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88,3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70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Функционирование высшего должностного лица субъекта Российской Федерации и органа  местного самоуправления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566,8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732,9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732,8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129,3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 Правительства Российской Федерации, высших органов исполнительной власти субъектов  Российской Федерации, местных администраций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2907,5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2577,8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2556,7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99,2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114,3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8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Другие общегосударственные вопросы       ( ТОСы, Централизованная бухгалтерия, оформление мун. имущества, оплата штрафов)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1585,8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1439,5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1438,5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90,7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260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 "Национальная оборона" расходы в </a:t>
            </a:r>
            <a:r>
              <a:rPr lang="ru-RU" sz="1400" dirty="0" smtClean="0">
                <a:latin typeface="Times New Roman"/>
                <a:ea typeface="Times New Roman"/>
              </a:rPr>
              <a:t>2022 </a:t>
            </a:r>
            <a:r>
              <a:rPr lang="ru-RU" sz="1400" dirty="0">
                <a:latin typeface="Times New Roman"/>
                <a:ea typeface="Times New Roman"/>
              </a:rPr>
              <a:t>году на содержание инспектора ВУБ составили  </a:t>
            </a:r>
            <a:r>
              <a:rPr lang="ru-RU" sz="1400" dirty="0" smtClean="0">
                <a:latin typeface="Times New Roman"/>
                <a:ea typeface="Times New Roman"/>
              </a:rPr>
              <a:t>259,8  </a:t>
            </a:r>
            <a:r>
              <a:rPr lang="ru-RU" sz="1400" dirty="0">
                <a:latin typeface="Times New Roman"/>
                <a:ea typeface="Times New Roman"/>
              </a:rPr>
              <a:t>тыс. рублей, что на </a:t>
            </a:r>
            <a:r>
              <a:rPr lang="ru-RU" sz="1400" dirty="0" smtClean="0">
                <a:latin typeface="Times New Roman"/>
                <a:ea typeface="Times New Roman"/>
              </a:rPr>
              <a:t>14,5 </a:t>
            </a:r>
            <a:r>
              <a:rPr lang="ru-RU" sz="1400" dirty="0" smtClean="0">
                <a:latin typeface="Times New Roman"/>
                <a:ea typeface="Times New Roman"/>
              </a:rPr>
              <a:t>тыс</a:t>
            </a:r>
            <a:r>
              <a:rPr lang="ru-RU" sz="1400" dirty="0">
                <a:latin typeface="Times New Roman"/>
                <a:ea typeface="Times New Roman"/>
              </a:rPr>
              <a:t>. руб. </a:t>
            </a:r>
            <a:r>
              <a:rPr lang="ru-RU" sz="1400" dirty="0" smtClean="0">
                <a:latin typeface="Times New Roman"/>
                <a:ea typeface="Times New Roman"/>
              </a:rPr>
              <a:t>больше, </a:t>
            </a:r>
            <a:r>
              <a:rPr lang="ru-RU" sz="1400" dirty="0">
                <a:latin typeface="Times New Roman"/>
                <a:ea typeface="Times New Roman"/>
              </a:rPr>
              <a:t>чем в </a:t>
            </a:r>
            <a:r>
              <a:rPr lang="ru-RU" sz="1400" dirty="0" smtClean="0">
                <a:latin typeface="Times New Roman"/>
                <a:ea typeface="Times New Roman"/>
              </a:rPr>
              <a:t>2021 </a:t>
            </a:r>
            <a:r>
              <a:rPr lang="ru-RU" sz="1400" dirty="0">
                <a:latin typeface="Times New Roman"/>
                <a:ea typeface="Times New Roman"/>
              </a:rPr>
              <a:t>году. Данные расходы производились по факту поступивших субвенций из федерального бюджета. Исполнение в </a:t>
            </a:r>
            <a:r>
              <a:rPr lang="ru-RU" sz="1400" dirty="0" smtClean="0">
                <a:latin typeface="Times New Roman"/>
                <a:ea typeface="Times New Roman"/>
              </a:rPr>
              <a:t>2022 </a:t>
            </a:r>
            <a:r>
              <a:rPr lang="ru-RU" sz="1400" dirty="0">
                <a:latin typeface="Times New Roman"/>
                <a:ea typeface="Times New Roman"/>
              </a:rPr>
              <a:t>году составило 100 %.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835696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По разделу "Национальная безопасность и правоохранительная деятельность" были произведены расходы в рамках муниципальной программы Приазовского сельского поселения Приморско-Ахтарского района «Обеспечение безопасности населения» в сумме </a:t>
            </a:r>
            <a:r>
              <a:rPr lang="ru-RU" sz="1200" dirty="0" smtClean="0">
                <a:latin typeface="Times New Roman"/>
                <a:ea typeface="Times New Roman"/>
              </a:rPr>
              <a:t>3,9 </a:t>
            </a:r>
            <a:r>
              <a:rPr lang="ru-RU" sz="1200" dirty="0" smtClean="0">
                <a:latin typeface="Times New Roman"/>
                <a:ea typeface="Times New Roman"/>
              </a:rPr>
              <a:t>тыс. руб.,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97,5</a:t>
            </a:r>
            <a:r>
              <a:rPr lang="ru-RU" sz="1200" dirty="0" smtClean="0">
                <a:latin typeface="Times New Roman"/>
                <a:ea typeface="Times New Roman"/>
              </a:rPr>
              <a:t>%, </a:t>
            </a:r>
            <a:r>
              <a:rPr lang="ru-RU" sz="1200" dirty="0" smtClean="0">
                <a:latin typeface="Times New Roman"/>
                <a:ea typeface="Times New Roman"/>
              </a:rPr>
              <a:t>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Приобретены: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оплачена </a:t>
            </a:r>
            <a:r>
              <a:rPr lang="ru-RU" sz="1200" dirty="0" smtClean="0">
                <a:latin typeface="Times New Roman"/>
                <a:ea typeface="Times New Roman"/>
              </a:rPr>
              <a:t>страховая премия в сумме </a:t>
            </a:r>
            <a:r>
              <a:rPr lang="ru-RU" sz="1200" dirty="0" smtClean="0">
                <a:latin typeface="Times New Roman"/>
                <a:ea typeface="Times New Roman"/>
              </a:rPr>
              <a:t>0,9 тыс</a:t>
            </a:r>
            <a:r>
              <a:rPr lang="ru-RU" sz="1200" dirty="0" smtClean="0">
                <a:latin typeface="Times New Roman"/>
                <a:ea typeface="Times New Roman"/>
              </a:rPr>
              <a:t>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приобретение наглядной агитации 3,0 тыс. рублей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</a:t>
            </a:r>
            <a:r>
              <a:rPr lang="ru-RU" sz="1800" b="1" dirty="0" smtClean="0">
                <a:solidFill>
                  <a:srgbClr val="7030A0"/>
                </a:solidFill>
              </a:rPr>
              <a:t>2022 </a:t>
            </a:r>
            <a:r>
              <a:rPr lang="ru-RU" sz="1800" b="1" dirty="0" smtClean="0">
                <a:solidFill>
                  <a:srgbClr val="7030A0"/>
                </a:solidFill>
              </a:rPr>
              <a:t>году денежные средства бюджета Приазовского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-1529"/>
            <a:ext cx="6455895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100" dirty="0" smtClean="0">
                <a:latin typeface="Times New Roman"/>
                <a:ea typeface="Times New Roman"/>
              </a:rPr>
              <a:t>По разделу </a:t>
            </a:r>
            <a:r>
              <a:rPr lang="ru-RU" sz="1100" b="1" dirty="0" smtClean="0">
                <a:latin typeface="Times New Roman"/>
                <a:ea typeface="Times New Roman"/>
              </a:rPr>
              <a:t>"Национальная экономика"</a:t>
            </a:r>
            <a:r>
              <a:rPr lang="ru-RU" sz="1100" dirty="0" smtClean="0">
                <a:latin typeface="Times New Roman"/>
                <a:ea typeface="Times New Roman"/>
              </a:rPr>
              <a:t> были запланированы расходы в сумме 3246,3тыс. рублей. Исполнение составило 1607,2 тыс. рублей, или   </a:t>
            </a:r>
            <a:r>
              <a:rPr lang="ru-RU" sz="1100" dirty="0" smtClean="0">
                <a:latin typeface="Times New Roman"/>
                <a:ea typeface="Times New Roman"/>
              </a:rPr>
              <a:t>49,5</a:t>
            </a:r>
            <a:r>
              <a:rPr lang="ru-RU" sz="1100" dirty="0" smtClean="0">
                <a:latin typeface="Times New Roman"/>
                <a:ea typeface="Times New Roman"/>
              </a:rPr>
              <a:t>%.</a:t>
            </a:r>
          </a:p>
          <a:p>
            <a:pPr indent="342900" algn="just">
              <a:spcAft>
                <a:spcPts val="0"/>
              </a:spcAft>
            </a:pPr>
            <a:r>
              <a:rPr lang="ru-RU" sz="1100" dirty="0" smtClean="0">
                <a:latin typeface="Times New Roman"/>
                <a:ea typeface="Times New Roman"/>
              </a:rPr>
              <a:t>По подразделу "Дорожное хозяйство (дорожные фонды)" было запланировано 3245,3. рублей, исполнение составило </a:t>
            </a:r>
            <a:r>
              <a:rPr lang="ru-RU" sz="1100" dirty="0" smtClean="0">
                <a:latin typeface="Times New Roman"/>
                <a:ea typeface="Times New Roman"/>
              </a:rPr>
              <a:t>1606,2</a:t>
            </a:r>
            <a:r>
              <a:rPr lang="ru-RU" sz="1100" dirty="0" smtClean="0">
                <a:latin typeface="Times New Roman"/>
                <a:ea typeface="Times New Roman"/>
              </a:rPr>
              <a:t> тыс. рублей (</a:t>
            </a:r>
            <a:r>
              <a:rPr lang="ru-RU" sz="1100" dirty="0" smtClean="0">
                <a:latin typeface="Times New Roman"/>
                <a:ea typeface="Times New Roman"/>
              </a:rPr>
              <a:t>49,5</a:t>
            </a:r>
            <a:r>
              <a:rPr lang="ru-RU" sz="1100" dirty="0" smtClean="0">
                <a:latin typeface="Times New Roman"/>
                <a:ea typeface="Times New Roman"/>
              </a:rPr>
              <a:t>%), в том числе:</a:t>
            </a:r>
          </a:p>
          <a:p>
            <a:pPr indent="342900" algn="just">
              <a:spcAft>
                <a:spcPts val="0"/>
              </a:spcAft>
            </a:pPr>
            <a:endParaRPr lang="ru-RU" sz="1100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1100" dirty="0" smtClean="0">
                <a:latin typeface="Times New Roman"/>
                <a:ea typeface="Times New Roman"/>
              </a:rPr>
              <a:t>   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75656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расходы в сумме – </a:t>
            </a:r>
            <a:r>
              <a:rPr lang="ru-RU" sz="1400" dirty="0" smtClean="0">
                <a:latin typeface="Times New Roman"/>
                <a:ea typeface="Times New Roman"/>
              </a:rPr>
              <a:t>1,0 </a:t>
            </a:r>
            <a:r>
              <a:rPr lang="ru-RU" sz="1400" dirty="0">
                <a:latin typeface="Times New Roman"/>
                <a:ea typeface="Times New Roman"/>
              </a:rPr>
              <a:t>тыс. рублей на изготовление </a:t>
            </a:r>
            <a:r>
              <a:rPr lang="ru-RU" sz="1400" dirty="0" smtClean="0">
                <a:latin typeface="Times New Roman"/>
                <a:ea typeface="Times New Roman"/>
              </a:rPr>
              <a:t>баннера «Кубанская ярмарка» Исполнение </a:t>
            </a:r>
            <a:r>
              <a:rPr lang="ru-RU" sz="1400" dirty="0">
                <a:latin typeface="Times New Roman"/>
                <a:ea typeface="Times New Roman"/>
              </a:rPr>
              <a:t>по </a:t>
            </a:r>
            <a:r>
              <a:rPr lang="ru-RU" sz="1400" dirty="0" smtClean="0">
                <a:latin typeface="Times New Roman"/>
                <a:ea typeface="Times New Roman"/>
              </a:rPr>
              <a:t>данному виду </a:t>
            </a:r>
            <a:r>
              <a:rPr lang="ru-RU" sz="1400" dirty="0">
                <a:latin typeface="Times New Roman"/>
                <a:ea typeface="Times New Roman"/>
              </a:rPr>
              <a:t>расходов составило 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190" y="2132856"/>
            <a:ext cx="5954713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988</TotalTime>
  <Words>1072</Words>
  <Application>Microsoft Office PowerPoint</Application>
  <PresentationFormat>Экран (4:3)</PresentationFormat>
  <Paragraphs>279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ПРИАЗОВСКОГО СЕЛЬСКОГО ПОСЕЛЕНИЯ ПРИМОРСКО-АХТАРСКОГО РАЙОНА  </vt:lpstr>
      <vt:lpstr> Бюджет Приазовского сельского поселения Приморско-Ахтарского района на 2022 год утвержден решением Совета Приазовского сельского поселения Приморско-Ахтарского района от 10 декабря 2021 года № 130 "О бюджете Приазовского сельского поселения Приморско-Ахтарского района на 2022 год".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Приазовского сельского поселения Приморско-Ахтарского района по расходам в 2021 году исполнен в сумме 14574,3 тыс. рублей при плановом значении 15712,9 тыс. рублей или на 92,8 %.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2022 году денежные средства бюджета Приазовского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Медведева Наталья Николаевна</cp:lastModifiedBy>
  <cp:revision>75</cp:revision>
  <dcterms:modified xsi:type="dcterms:W3CDTF">2024-02-04T14:33:47Z</dcterms:modified>
  <cp:contentStatus/>
</cp:coreProperties>
</file>