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60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>
        <p:scale>
          <a:sx n="85" d="100"/>
          <a:sy n="85" d="100"/>
        </p:scale>
        <p:origin x="-82" y="2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180556755696555"/>
          <c:y val="5.5493883654221213E-2"/>
          <c:w val="0.49725510608560641"/>
          <c:h val="0.6518045053963139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2021 год (ожидаемое исполнение)</c:v>
                </c:pt>
                <c:pt idx="1">
                  <c:v>2022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10050.4</c:v>
                </c:pt>
                <c:pt idx="1">
                  <c:v>10234.5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2021 год (ожидаемое исполнение)</c:v>
                </c:pt>
                <c:pt idx="1">
                  <c:v>2022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30</c:v>
                </c:pt>
                <c:pt idx="1">
                  <c:v>30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2021 год (ожидаемое исполнение)</c:v>
                </c:pt>
                <c:pt idx="1">
                  <c:v>2022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5055.7</c:v>
                </c:pt>
                <c:pt idx="1">
                  <c:v>1699.7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3639680"/>
        <c:axId val="143641216"/>
        <c:axId val="0"/>
      </c:bar3DChart>
      <c:catAx>
        <c:axId val="143639680"/>
        <c:scaling>
          <c:orientation val="minMax"/>
        </c:scaling>
        <c:delete val="0"/>
        <c:axPos val="b"/>
        <c:majorTickMark val="out"/>
        <c:minorTickMark val="none"/>
        <c:tickLblPos val="nextTo"/>
        <c:crossAx val="143641216"/>
        <c:crossesAt val="0"/>
        <c:auto val="1"/>
        <c:lblAlgn val="ctr"/>
        <c:lblOffset val="100"/>
        <c:noMultiLvlLbl val="0"/>
      </c:catAx>
      <c:valAx>
        <c:axId val="143641216"/>
        <c:scaling>
          <c:orientation val="minMax"/>
          <c:max val="500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3639680"/>
        <c:crosses val="autoZero"/>
        <c:crossBetween val="between"/>
        <c:majorUnit val="1000"/>
        <c:minorUnit val="200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975308641975308E-2"/>
          <c:y val="3.0866359269839369E-2"/>
          <c:w val="0.44809176630698933"/>
          <c:h val="0.6751825369076637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numFmt formatCode="0.00%" sourceLinked="0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Лист1!$A$3:$A$12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 оборона</c:v>
                </c:pt>
                <c:pt idx="2">
                  <c:v>Национальная  безопасность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</c:strCache>
            </c:strRef>
          </c:cat>
          <c:val>
            <c:numRef>
              <c:f>Лист1!$B$3:$B$12</c:f>
              <c:numCache>
                <c:formatCode>General</c:formatCode>
                <c:ptCount val="10"/>
                <c:pt idx="0">
                  <c:v>5528</c:v>
                </c:pt>
                <c:pt idx="1">
                  <c:v>247.4</c:v>
                </c:pt>
                <c:pt idx="2">
                  <c:v>4</c:v>
                </c:pt>
                <c:pt idx="3">
                  <c:v>1715.5</c:v>
                </c:pt>
                <c:pt idx="4">
                  <c:v>863.1</c:v>
                </c:pt>
                <c:pt idx="5">
                  <c:v>48.8</c:v>
                </c:pt>
                <c:pt idx="6">
                  <c:v>3135.9</c:v>
                </c:pt>
                <c:pt idx="7">
                  <c:v>126.5</c:v>
                </c:pt>
                <c:pt idx="8">
                  <c:v>55</c:v>
                </c:pt>
                <c:pt idx="9">
                  <c:v>240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44809176630698933"/>
          <c:y val="2.2265095848110115E-2"/>
          <c:w val="0.54264897443375137"/>
          <c:h val="0.9161851301038033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7BF9D9-7CFB-41B1-8E0C-B4BD0CA54D82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C49B3-B8DE-402B-8CA5-3D43E7EBC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6630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C49B3-B8DE-402B-8CA5-3D43E7EBC17B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8970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C49B3-B8DE-402B-8CA5-3D43E7EBC17B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1727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7563" y="1700808"/>
            <a:ext cx="7884877" cy="1584176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000" b="1" dirty="0" smtClean="0"/>
              <a:t>АДМИНИСТРАЦИЯ</a:t>
            </a: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 smtClean="0"/>
              <a:t>ПРИАЗОВСКОГО СЕЛЬСКОГО ПОСЕЛЕНИЯ</a:t>
            </a: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>ПРИМОРСКО-АХТАРСКОГО РАЙОНА </a:t>
            </a:r>
            <a:br>
              <a:rPr lang="ru-RU" sz="2000" b="1" dirty="0"/>
            </a:br>
            <a:endParaRPr lang="ru-RU" sz="2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3212976"/>
            <a:ext cx="7560839" cy="2808312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endParaRPr lang="ru-RU" b="1" dirty="0" smtClean="0">
              <a:solidFill>
                <a:schemeClr val="tx1"/>
              </a:solidFill>
              <a:latin typeface="+mn-lt"/>
            </a:endParaRPr>
          </a:p>
          <a:p>
            <a:pPr>
              <a:spcBef>
                <a:spcPts val="0"/>
              </a:spcBef>
            </a:pPr>
            <a:r>
              <a:rPr lang="ru-RU" b="1" dirty="0" smtClean="0">
                <a:solidFill>
                  <a:schemeClr val="tx1"/>
                </a:solidFill>
                <a:latin typeface="+mn-lt"/>
              </a:rPr>
              <a:t>Бюджет Приазовского сельского поселения Приморско-Ахтарского района </a:t>
            </a:r>
          </a:p>
          <a:p>
            <a:pPr>
              <a:spcBef>
                <a:spcPts val="0"/>
              </a:spcBef>
            </a:pPr>
            <a:r>
              <a:rPr lang="ru-RU" b="1" dirty="0" smtClean="0">
                <a:solidFill>
                  <a:schemeClr val="tx1"/>
                </a:solidFill>
                <a:latin typeface="+mn-lt"/>
              </a:rPr>
              <a:t>на 2022 год</a:t>
            </a:r>
            <a:endParaRPr lang="ru-RU" b="1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026" name="Picture 2" descr="C:\Users\1\Desktop\бланки с гербом\Приазовское СП конт_герб на печать.tif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52544" y="764704"/>
            <a:ext cx="720000" cy="86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326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899592" y="263000"/>
            <a:ext cx="2880320" cy="8640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раздел </a:t>
            </a:r>
            <a:r>
              <a:rPr lang="ru-RU" dirty="0"/>
              <a:t>0700 </a:t>
            </a:r>
            <a:r>
              <a:rPr lang="ru-RU" dirty="0" smtClean="0"/>
              <a:t>«Образование» 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86329" y="2708920"/>
            <a:ext cx="2880320" cy="8640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раздел </a:t>
            </a:r>
            <a:r>
              <a:rPr lang="ru-RU" dirty="0"/>
              <a:t>1101 </a:t>
            </a:r>
            <a:r>
              <a:rPr lang="ru-RU" dirty="0" smtClean="0"/>
              <a:t>«Физическая культура» 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62987" y="4653136"/>
            <a:ext cx="2880320" cy="8640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раздел 1200</a:t>
            </a:r>
          </a:p>
          <a:p>
            <a:pPr algn="ctr"/>
            <a:r>
              <a:rPr lang="ru-RU" dirty="0" smtClean="0"/>
              <a:t> «Средства массовой информации» </a:t>
            </a:r>
            <a:endParaRPr lang="ru-RU" dirty="0"/>
          </a:p>
        </p:txBody>
      </p:sp>
      <p:sp>
        <p:nvSpPr>
          <p:cNvPr id="12" name="Прямоугольник с двумя вырезанными противолежащими углами 11"/>
          <p:cNvSpPr/>
          <p:nvPr/>
        </p:nvSpPr>
        <p:spPr>
          <a:xfrm>
            <a:off x="4644008" y="250862"/>
            <a:ext cx="4320480" cy="1512168"/>
          </a:xfrm>
          <a:prstGeom prst="snip2Diag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/>
                <a:ea typeface="Times New Roman"/>
              </a:rPr>
              <a:t>предусматриваются расходы </a:t>
            </a:r>
            <a:r>
              <a:rPr lang="ru-RU" sz="1400" dirty="0">
                <a:latin typeface="Times New Roman"/>
                <a:ea typeface="Times New Roman"/>
              </a:rPr>
              <a:t>на реализацию мероприятий муниципальной программы </a:t>
            </a:r>
            <a:r>
              <a:rPr lang="ru-RU" sz="1400" dirty="0" smtClean="0">
                <a:latin typeface="Times New Roman"/>
                <a:ea typeface="Times New Roman"/>
              </a:rPr>
              <a:t>«</a:t>
            </a:r>
            <a:r>
              <a:rPr lang="ru-RU" sz="1400" dirty="0">
                <a:latin typeface="Times New Roman"/>
                <a:ea typeface="Times New Roman"/>
              </a:rPr>
              <a:t>Молодежь </a:t>
            </a:r>
            <a:r>
              <a:rPr lang="ru-RU" sz="1400" dirty="0" smtClean="0">
                <a:latin typeface="Times New Roman"/>
                <a:ea typeface="Times New Roman"/>
              </a:rPr>
              <a:t>Приазовского </a:t>
            </a:r>
            <a:r>
              <a:rPr lang="ru-RU" sz="1400" dirty="0">
                <a:latin typeface="Times New Roman"/>
                <a:ea typeface="Times New Roman"/>
              </a:rPr>
              <a:t>сельского поселения Приморско-Ахтарского района» в сумме </a:t>
            </a:r>
            <a:r>
              <a:rPr lang="ru-RU" sz="1400" dirty="0" smtClean="0">
                <a:latin typeface="Times New Roman"/>
                <a:ea typeface="Times New Roman"/>
              </a:rPr>
              <a:t>48,8 </a:t>
            </a:r>
            <a:r>
              <a:rPr lang="ru-RU" sz="1400" dirty="0">
                <a:latin typeface="Times New Roman"/>
                <a:ea typeface="Times New Roman"/>
              </a:rPr>
              <a:t>тыс. рублей на оплату услуг </a:t>
            </a:r>
            <a:r>
              <a:rPr lang="ru-RU" sz="1400" dirty="0" smtClean="0">
                <a:latin typeface="Times New Roman"/>
                <a:ea typeface="Times New Roman"/>
              </a:rPr>
              <a:t>работника </a:t>
            </a:r>
            <a:r>
              <a:rPr lang="ru-RU" sz="1400" dirty="0">
                <a:latin typeface="Times New Roman"/>
                <a:ea typeface="Times New Roman"/>
              </a:rPr>
              <a:t>по работе с </a:t>
            </a:r>
            <a:r>
              <a:rPr lang="ru-RU" sz="1400" dirty="0" smtClean="0">
                <a:latin typeface="Times New Roman"/>
                <a:ea typeface="Times New Roman"/>
              </a:rPr>
              <a:t>молодежью.</a:t>
            </a:r>
            <a:endParaRPr lang="ru-RU" sz="1400" dirty="0"/>
          </a:p>
        </p:txBody>
      </p:sp>
      <p:sp>
        <p:nvSpPr>
          <p:cNvPr id="13" name="Стрелка вправо 12"/>
          <p:cNvSpPr/>
          <p:nvPr/>
        </p:nvSpPr>
        <p:spPr>
          <a:xfrm>
            <a:off x="4007685" y="695048"/>
            <a:ext cx="432048" cy="45719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Прямоугольник с двумя вырезанными противолежащими углами 21"/>
          <p:cNvSpPr/>
          <p:nvPr/>
        </p:nvSpPr>
        <p:spPr>
          <a:xfrm>
            <a:off x="4860032" y="2443746"/>
            <a:ext cx="4304324" cy="1633325"/>
          </a:xfrm>
          <a:prstGeom prst="snip2Diag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  <a:cs typeface="Courier New"/>
              </a:rPr>
              <a:t>предусматриваются расходы на мероприятия  муниципальной программы 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  <a:cs typeface="Courier New"/>
              </a:rPr>
              <a:t>Приазовского </a:t>
            </a: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  <a:cs typeface="Courier New"/>
              </a:rPr>
              <a:t>сельского поселения Приморско-Ахтарского района «Развитие физической культуры 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  <a:cs typeface="Courier New"/>
              </a:rPr>
              <a:t>и спорта» </a:t>
            </a: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  <a:cs typeface="Courier New"/>
              </a:rPr>
              <a:t>в сумме 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  <a:cs typeface="Courier New"/>
              </a:rPr>
              <a:t>55,0 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  <a:cs typeface="Courier New"/>
              </a:rPr>
              <a:t>тыс</a:t>
            </a: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  <a:cs typeface="Courier New"/>
              </a:rPr>
              <a:t>. рублей 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  <a:cs typeface="Courier New"/>
              </a:rPr>
              <a:t> направленные на </a:t>
            </a: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  <a:cs typeface="Courier New"/>
              </a:rPr>
              <a:t>оплату услуг 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  <a:cs typeface="Courier New"/>
              </a:rPr>
              <a:t>работнику.</a:t>
            </a:r>
            <a:endParaRPr lang="ru-RU" sz="1400" dirty="0"/>
          </a:p>
        </p:txBody>
      </p:sp>
      <p:sp>
        <p:nvSpPr>
          <p:cNvPr id="23" name="Стрелка вправо 22"/>
          <p:cNvSpPr/>
          <p:nvPr/>
        </p:nvSpPr>
        <p:spPr>
          <a:xfrm>
            <a:off x="4029482" y="3140968"/>
            <a:ext cx="432048" cy="45719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вырезанными противолежащими углами 23"/>
          <p:cNvSpPr/>
          <p:nvPr/>
        </p:nvSpPr>
        <p:spPr>
          <a:xfrm>
            <a:off x="4644008" y="4509120"/>
            <a:ext cx="4464496" cy="1844824"/>
          </a:xfrm>
          <a:prstGeom prst="snip2Diag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/>
                <a:ea typeface="Times New Roman"/>
              </a:rPr>
              <a:t>планируются расходы на реализацию мероприятий муниципальной программы </a:t>
            </a:r>
            <a:r>
              <a:rPr lang="ru-RU" sz="1400" dirty="0" smtClean="0">
                <a:latin typeface="Times New Roman"/>
                <a:ea typeface="Times New Roman"/>
              </a:rPr>
              <a:t>«</a:t>
            </a:r>
            <a:r>
              <a:rPr lang="ru-RU" sz="1400" dirty="0">
                <a:latin typeface="Times New Roman"/>
                <a:ea typeface="Times New Roman"/>
              </a:rPr>
              <a:t>Информационное обслуживание деятельности </a:t>
            </a:r>
            <a:r>
              <a:rPr lang="ru-RU" sz="1400" dirty="0" smtClean="0">
                <a:latin typeface="Times New Roman"/>
                <a:ea typeface="Times New Roman"/>
              </a:rPr>
              <a:t>органов местного самоуправления Приазовского </a:t>
            </a:r>
            <a:r>
              <a:rPr lang="ru-RU" sz="1400" dirty="0">
                <a:latin typeface="Times New Roman"/>
                <a:ea typeface="Times New Roman"/>
              </a:rPr>
              <a:t>сельского поселения Приморско-Ахтарского района» в сумме </a:t>
            </a:r>
            <a:r>
              <a:rPr lang="ru-RU" sz="1400" dirty="0" smtClean="0">
                <a:latin typeface="Times New Roman"/>
                <a:ea typeface="Times New Roman"/>
              </a:rPr>
              <a:t>240,0 </a:t>
            </a:r>
            <a:r>
              <a:rPr lang="ru-RU" sz="1400" dirty="0">
                <a:latin typeface="Times New Roman"/>
                <a:ea typeface="Times New Roman"/>
              </a:rPr>
              <a:t>тыс. рублей, на оплату услуг по размещению информационных материалов в районных </a:t>
            </a:r>
            <a:r>
              <a:rPr lang="ru-RU" sz="1400" dirty="0" smtClean="0">
                <a:latin typeface="Times New Roman"/>
                <a:ea typeface="Times New Roman"/>
              </a:rPr>
              <a:t>печатных </a:t>
            </a:r>
            <a:r>
              <a:rPr lang="ru-RU" sz="1400" dirty="0">
                <a:latin typeface="Times New Roman"/>
                <a:ea typeface="Times New Roman"/>
              </a:rPr>
              <a:t>СМИ.</a:t>
            </a:r>
            <a:endParaRPr lang="ru-RU" sz="1400" dirty="0"/>
          </a:p>
        </p:txBody>
      </p:sp>
      <p:sp>
        <p:nvSpPr>
          <p:cNvPr id="25" name="Стрелка вправо 24"/>
          <p:cNvSpPr/>
          <p:nvPr/>
        </p:nvSpPr>
        <p:spPr>
          <a:xfrm>
            <a:off x="4029482" y="5085184"/>
            <a:ext cx="432048" cy="45719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541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980728"/>
            <a:ext cx="82809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/>
                <a:ea typeface="Times New Roman"/>
              </a:rPr>
              <a:t>* 	Расчет </a:t>
            </a:r>
            <a:r>
              <a:rPr lang="ru-RU" dirty="0">
                <a:latin typeface="Times New Roman"/>
                <a:ea typeface="Times New Roman"/>
              </a:rPr>
              <a:t>затрат по мероприятиям </a:t>
            </a:r>
            <a:r>
              <a:rPr lang="ru-RU" dirty="0" smtClean="0">
                <a:latin typeface="Times New Roman"/>
                <a:ea typeface="Times New Roman"/>
              </a:rPr>
              <a:t>муниципальных программ </a:t>
            </a:r>
            <a:r>
              <a:rPr lang="ru-RU" dirty="0">
                <a:latin typeface="Times New Roman"/>
                <a:ea typeface="Times New Roman"/>
              </a:rPr>
              <a:t>изложен в </a:t>
            </a:r>
            <a:r>
              <a:rPr lang="ru-RU" dirty="0" smtClean="0">
                <a:latin typeface="Times New Roman"/>
                <a:ea typeface="Times New Roman"/>
              </a:rPr>
              <a:t>финансово-экономических обоснованиях </a:t>
            </a:r>
            <a:r>
              <a:rPr lang="ru-RU" dirty="0">
                <a:latin typeface="Times New Roman"/>
                <a:ea typeface="Times New Roman"/>
              </a:rPr>
              <a:t>к </a:t>
            </a:r>
            <a:r>
              <a:rPr lang="ru-RU" dirty="0" smtClean="0">
                <a:latin typeface="Times New Roman"/>
                <a:ea typeface="Times New Roman"/>
              </a:rPr>
              <a:t>муниципальным программ.</a:t>
            </a:r>
            <a:endParaRPr lang="ru-RU" dirty="0">
              <a:latin typeface="Times New Roman"/>
              <a:ea typeface="Times New Roman"/>
            </a:endParaRPr>
          </a:p>
          <a:p>
            <a:pPr algn="just"/>
            <a:r>
              <a:rPr lang="ru-RU" dirty="0">
                <a:latin typeface="Times New Roman"/>
                <a:ea typeface="Times New Roman"/>
              </a:rPr>
              <a:t>              Средства бюджета </a:t>
            </a:r>
            <a:r>
              <a:rPr lang="ru-RU" dirty="0" smtClean="0">
                <a:latin typeface="Times New Roman"/>
                <a:ea typeface="Times New Roman"/>
              </a:rPr>
              <a:t>Приазовского </a:t>
            </a:r>
            <a:r>
              <a:rPr lang="ru-RU" dirty="0">
                <a:latin typeface="Times New Roman"/>
                <a:ea typeface="Times New Roman"/>
              </a:rPr>
              <a:t>сельского поселения Приморско-Ахтарского района, направляемые на финансирование муниципальных </a:t>
            </a:r>
            <a:r>
              <a:rPr lang="ru-RU" dirty="0" smtClean="0">
                <a:latin typeface="Times New Roman"/>
                <a:ea typeface="Times New Roman"/>
              </a:rPr>
              <a:t>программ, а так же не программных мероприятий </a:t>
            </a:r>
            <a:r>
              <a:rPr lang="ru-RU" dirty="0">
                <a:latin typeface="Times New Roman"/>
                <a:ea typeface="Times New Roman"/>
              </a:rPr>
              <a:t>будут уточняться и корректироваться с учетом реальных возможностей местного бюджета.</a:t>
            </a:r>
          </a:p>
        </p:txBody>
      </p:sp>
    </p:spTree>
    <p:extLst>
      <p:ext uri="{BB962C8B-B14F-4D97-AF65-F5344CB8AC3E}">
        <p14:creationId xmlns:p14="http://schemas.microsoft.com/office/powerpoint/2010/main" val="283621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08912" cy="194421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1600" dirty="0" smtClean="0">
                <a:solidFill>
                  <a:schemeClr val="tx1"/>
                </a:solidFill>
                <a:effectLst/>
              </a:rPr>
              <a:t>	</a:t>
            </a:r>
            <a:r>
              <a:rPr lang="ru-RU" sz="2000" b="1" dirty="0">
                <a:solidFill>
                  <a:schemeClr val="tx1"/>
                </a:solidFill>
                <a:effectLst/>
              </a:rPr>
              <a:t>Основные параметры проекта бюджета поселения </a:t>
            </a:r>
            <a:r>
              <a:rPr lang="ru-RU" sz="20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effectLst/>
              </a:rPr>
            </a:br>
            <a:r>
              <a:rPr lang="ru-RU" sz="2000" b="1" dirty="0" smtClean="0">
                <a:solidFill>
                  <a:schemeClr val="tx1"/>
                </a:solidFill>
                <a:effectLst/>
              </a:rPr>
              <a:t>на 2022 </a:t>
            </a:r>
            <a:r>
              <a:rPr lang="ru-RU" sz="2000" b="1" dirty="0" smtClean="0">
                <a:solidFill>
                  <a:schemeClr val="tx1"/>
                </a:solidFill>
                <a:effectLst/>
              </a:rPr>
              <a:t>год</a:t>
            </a:r>
            <a:r>
              <a:rPr lang="ru-RU" sz="2000" b="1" dirty="0">
                <a:solidFill>
                  <a:schemeClr val="tx1"/>
                </a:solidFill>
                <a:effectLst/>
              </a:rPr>
              <a:t/>
            </a:r>
            <a:br>
              <a:rPr lang="ru-RU" sz="2000" b="1" dirty="0">
                <a:solidFill>
                  <a:schemeClr val="tx1"/>
                </a:solidFill>
                <a:effectLst/>
              </a:rPr>
            </a:br>
            <a:r>
              <a:rPr lang="ru-RU" sz="20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effectLst/>
              </a:rPr>
            </a:br>
            <a:r>
              <a:rPr lang="ru-RU" sz="2000" b="1" dirty="0">
                <a:solidFill>
                  <a:schemeClr val="tx1"/>
                </a:solidFill>
                <a:effectLst/>
              </a:rPr>
              <a:t/>
            </a:r>
            <a:br>
              <a:rPr lang="ru-RU" sz="2000" b="1" dirty="0">
                <a:solidFill>
                  <a:schemeClr val="tx1"/>
                </a:solidFill>
                <a:effectLst/>
              </a:rPr>
            </a:br>
            <a:r>
              <a:rPr lang="ru-RU" sz="20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effectLst/>
              </a:rPr>
            </a:br>
            <a:r>
              <a:rPr lang="ru-RU" sz="2000" b="1" dirty="0" smtClean="0">
                <a:solidFill>
                  <a:schemeClr val="accent2"/>
                </a:solidFill>
              </a:rPr>
              <a:t>Дефицит    </a:t>
            </a:r>
            <a:r>
              <a:rPr lang="ru-RU" sz="2000" b="1" dirty="0">
                <a:solidFill>
                  <a:schemeClr val="accent2"/>
                </a:solidFill>
              </a:rPr>
              <a:t>-  </a:t>
            </a:r>
            <a:r>
              <a:rPr lang="ru-RU" sz="2000" b="1" dirty="0" smtClean="0">
                <a:solidFill>
                  <a:schemeClr val="accent2"/>
                </a:solidFill>
              </a:rPr>
              <a:t>0,0      </a:t>
            </a:r>
            <a:r>
              <a:rPr lang="ru-RU" sz="2000" b="1" dirty="0" smtClean="0">
                <a:solidFill>
                  <a:schemeClr val="accent2"/>
                </a:solidFill>
              </a:rPr>
              <a:t>тыс</a:t>
            </a:r>
            <a:r>
              <a:rPr lang="ru-RU" sz="2000" b="1" dirty="0">
                <a:solidFill>
                  <a:schemeClr val="accent2"/>
                </a:solidFill>
              </a:rPr>
              <a:t>. </a:t>
            </a:r>
            <a:r>
              <a:rPr lang="ru-RU" sz="2000" b="1" dirty="0" smtClean="0">
                <a:solidFill>
                  <a:schemeClr val="accent2"/>
                </a:solidFill>
              </a:rPr>
              <a:t>руб.</a:t>
            </a:r>
            <a:endParaRPr lang="ru-RU" sz="20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47776" y="1412776"/>
            <a:ext cx="404844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ru-RU" sz="2000" b="1" dirty="0">
                <a:solidFill>
                  <a:schemeClr val="accent2"/>
                </a:solidFill>
                <a:ea typeface="+mj-ea"/>
                <a:cs typeface="+mj-cs"/>
              </a:rPr>
              <a:t>Доходы     - </a:t>
            </a:r>
            <a:r>
              <a:rPr lang="ru-RU" sz="2000" b="1" dirty="0" smtClean="0">
                <a:solidFill>
                  <a:schemeClr val="accent2"/>
                </a:solidFill>
                <a:ea typeface="+mj-ea"/>
                <a:cs typeface="+mj-cs"/>
              </a:rPr>
              <a:t>11964,2 </a:t>
            </a:r>
            <a:r>
              <a:rPr lang="ru-RU" sz="2000" b="1" dirty="0" smtClean="0">
                <a:solidFill>
                  <a:schemeClr val="accent2"/>
                </a:solidFill>
                <a:ea typeface="+mj-ea"/>
                <a:cs typeface="+mj-cs"/>
              </a:rPr>
              <a:t>тыс</a:t>
            </a:r>
            <a:r>
              <a:rPr lang="ru-RU" sz="2000" b="1" dirty="0">
                <a:solidFill>
                  <a:schemeClr val="accent2"/>
                </a:solidFill>
                <a:ea typeface="+mj-ea"/>
                <a:cs typeface="+mj-cs"/>
              </a:rPr>
              <a:t>. </a:t>
            </a:r>
            <a:r>
              <a:rPr lang="ru-RU" sz="2000" b="1" dirty="0" smtClean="0">
                <a:solidFill>
                  <a:schemeClr val="accent2"/>
                </a:solidFill>
                <a:ea typeface="+mj-ea"/>
                <a:cs typeface="+mj-cs"/>
              </a:rPr>
              <a:t>руб.</a:t>
            </a:r>
            <a:br>
              <a:rPr lang="ru-RU" sz="2000" b="1" dirty="0" smtClean="0">
                <a:solidFill>
                  <a:schemeClr val="accent2"/>
                </a:solidFill>
                <a:ea typeface="+mj-ea"/>
                <a:cs typeface="+mj-cs"/>
              </a:rPr>
            </a:br>
            <a:r>
              <a:rPr lang="ru-RU" sz="2000" b="1" dirty="0" smtClean="0">
                <a:solidFill>
                  <a:schemeClr val="accent2"/>
                </a:solidFill>
                <a:ea typeface="+mj-ea"/>
                <a:cs typeface="+mj-cs"/>
              </a:rPr>
              <a:t>Расходы    </a:t>
            </a:r>
            <a:r>
              <a:rPr lang="ru-RU" sz="2000" b="1" dirty="0">
                <a:solidFill>
                  <a:schemeClr val="accent2"/>
                </a:solidFill>
                <a:ea typeface="+mj-ea"/>
                <a:cs typeface="+mj-cs"/>
              </a:rPr>
              <a:t>- </a:t>
            </a:r>
            <a:r>
              <a:rPr lang="ru-RU" sz="2000" b="1" dirty="0" smtClean="0">
                <a:solidFill>
                  <a:schemeClr val="accent2"/>
                </a:solidFill>
                <a:ea typeface="+mj-ea"/>
                <a:cs typeface="+mj-cs"/>
              </a:rPr>
              <a:t>11964,2 </a:t>
            </a:r>
            <a:r>
              <a:rPr lang="ru-RU" sz="2000" b="1" dirty="0" smtClean="0">
                <a:solidFill>
                  <a:schemeClr val="accent2"/>
                </a:solidFill>
                <a:ea typeface="+mj-ea"/>
                <a:cs typeface="+mj-cs"/>
              </a:rPr>
              <a:t>тыс</a:t>
            </a:r>
            <a:r>
              <a:rPr lang="ru-RU" sz="2000" b="1" dirty="0">
                <a:solidFill>
                  <a:schemeClr val="accent2"/>
                </a:solidFill>
                <a:ea typeface="+mj-ea"/>
                <a:cs typeface="+mj-cs"/>
              </a:rPr>
              <a:t>. руб.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2321004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Структура доходной части бюджета поселения на </a:t>
            </a:r>
            <a:r>
              <a:rPr lang="ru-RU" b="1" dirty="0" smtClean="0"/>
              <a:t>2022 </a:t>
            </a:r>
            <a:r>
              <a:rPr lang="ru-RU" b="1" dirty="0"/>
              <a:t>год в сравнении с </a:t>
            </a:r>
            <a:r>
              <a:rPr lang="ru-RU" b="1" dirty="0" smtClean="0"/>
              <a:t>ожидаемым исполнением за  </a:t>
            </a:r>
            <a:r>
              <a:rPr lang="ru-RU" b="1" dirty="0" smtClean="0"/>
              <a:t>2021 </a:t>
            </a:r>
            <a:r>
              <a:rPr lang="ru-RU" b="1" dirty="0" smtClean="0"/>
              <a:t>год:</a:t>
            </a:r>
            <a:endParaRPr lang="ru-RU" dirty="0"/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432450489"/>
              </p:ext>
            </p:extLst>
          </p:nvPr>
        </p:nvGraphicFramePr>
        <p:xfrm>
          <a:off x="179512" y="2967335"/>
          <a:ext cx="5832648" cy="36942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5940152" y="3068960"/>
            <a:ext cx="3203848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Доходы, поступающие от налогоплательщиков, расположенных на территории поселения планируются в сумме 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8550,0  </a:t>
            </a: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тыс. рублей.</a:t>
            </a:r>
          </a:p>
          <a:p>
            <a:pPr indent="449580"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Основной </a:t>
            </a: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объем 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поступлений (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84,0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%)  </a:t>
            </a: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приходится на:</a:t>
            </a:r>
          </a:p>
          <a:p>
            <a:pPr indent="449580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- земельный налог – 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52,0 </a:t>
            </a: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%; </a:t>
            </a:r>
          </a:p>
          <a:p>
            <a:pPr indent="449580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- налог на доходы физических лиц – 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9,4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%;</a:t>
            </a:r>
          </a:p>
          <a:p>
            <a:pPr marL="285750" indent="-285750">
              <a:spcAft>
                <a:spcPts val="0"/>
              </a:spcAft>
              <a:buFontTx/>
              <a:buChar char="-"/>
            </a:pP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единый сельскохозяйственный налог – 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10,7%.</a:t>
            </a:r>
            <a:endParaRPr lang="ru-RU" sz="14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285750" indent="-285750">
              <a:spcAft>
                <a:spcPts val="0"/>
              </a:spcAft>
              <a:buFontTx/>
              <a:buChar char="-"/>
            </a:pP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Налог на имущество </a:t>
            </a:r>
            <a:r>
              <a:rPr lang="ru-RU" sz="14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физ.лиц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-10,9%</a:t>
            </a:r>
            <a:endParaRPr lang="ru-RU" sz="1400" dirty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6514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54868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000" b="1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Проект бюджета поселения по налоговым и неналоговым доходам на </a:t>
            </a: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2022 </a:t>
            </a:r>
            <a:r>
              <a:rPr lang="ru-RU" sz="2000" b="1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год представлен в следующей таблице:</a:t>
            </a:r>
            <a:endParaRPr lang="ru-RU" sz="20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938463" y="1463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(тыс. руб.)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8894189"/>
              </p:ext>
            </p:extLst>
          </p:nvPr>
        </p:nvGraphicFramePr>
        <p:xfrm>
          <a:off x="611560" y="1696564"/>
          <a:ext cx="7704856" cy="335560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801617"/>
                <a:gridCol w="853786"/>
                <a:gridCol w="850706"/>
                <a:gridCol w="674406"/>
                <a:gridCol w="831458"/>
                <a:gridCol w="692883"/>
              </a:tblGrid>
              <a:tr h="410088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Наименование доходов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2021 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2022 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Проект бюджета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201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Уточ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ненный</a:t>
                      </a: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бюджет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01.11.2021 </a:t>
                      </a:r>
                      <a:r>
                        <a:rPr lang="ru-RU" sz="9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Ожида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емое испол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нение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Тыс.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руб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Отклонение 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от ожидаемого 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исполнения 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2021 </a:t>
                      </a: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21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тыс.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руб.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Налог на доходы физических лиц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979,0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952,0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09550" algn="l"/>
                        </a:tabLs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960,0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8,0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100,8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Доходы от уплаты акцизов на  нефтепродукты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1558,4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1558,4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09550" algn="l"/>
                        </a:tabLs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1714,5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156,1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110,0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Единый сельскохозяйственный налог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     </a:t>
                      </a: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810,0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1090,0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1100,0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     10,0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100,9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8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Налог на имущество физических лиц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1100,0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1130,0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1120,0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-10,0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99,1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Земельный налог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5600,0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5320,0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5340,0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20,0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100,4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Доходы от сдачи в аренду имущества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30,0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30,0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30,0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*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Итого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10077,4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10080,4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10264,5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184,1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101,8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210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60648"/>
            <a:ext cx="8964488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Безвозмездные поступления    </a:t>
            </a:r>
          </a:p>
          <a:p>
            <a:pPr algn="just"/>
            <a:r>
              <a:rPr lang="ru-RU" sz="1400" dirty="0"/>
              <a:t>В бюджете поселения предусмотрены, следующие безвозмездные поступления:</a:t>
            </a:r>
            <a:endParaRPr lang="ru-RU" sz="1400" b="1" dirty="0"/>
          </a:p>
          <a:p>
            <a:pPr marL="285750" indent="-285750" algn="just">
              <a:buFontTx/>
              <a:buChar char="-"/>
            </a:pPr>
            <a:r>
              <a:rPr lang="ru-RU" sz="1400" dirty="0" smtClean="0"/>
              <a:t>дотация </a:t>
            </a:r>
            <a:r>
              <a:rPr lang="ru-RU" sz="1400" dirty="0"/>
              <a:t>бюджету поселения на выравнивание бюджетной обеспеченности в сумме </a:t>
            </a:r>
            <a:r>
              <a:rPr lang="ru-RU" sz="1400" dirty="0" smtClean="0"/>
              <a:t>1448,5 </a:t>
            </a:r>
            <a:r>
              <a:rPr lang="ru-RU" sz="1400" dirty="0" smtClean="0"/>
              <a:t>тыс</a:t>
            </a:r>
            <a:r>
              <a:rPr lang="ru-RU" sz="1400" dirty="0"/>
              <a:t>. рублей, к сравнению с </a:t>
            </a:r>
            <a:r>
              <a:rPr lang="ru-RU" sz="1400" dirty="0" smtClean="0"/>
              <a:t>2021 </a:t>
            </a:r>
            <a:r>
              <a:rPr lang="ru-RU" sz="1400" dirty="0"/>
              <a:t>годом </a:t>
            </a:r>
            <a:r>
              <a:rPr lang="ru-RU" sz="1400" dirty="0" smtClean="0"/>
              <a:t>увеличение </a:t>
            </a:r>
            <a:r>
              <a:rPr lang="ru-RU" sz="1400" dirty="0"/>
              <a:t>на </a:t>
            </a:r>
            <a:r>
              <a:rPr lang="ru-RU" sz="1400" dirty="0" smtClean="0"/>
              <a:t>206,4 </a:t>
            </a:r>
            <a:r>
              <a:rPr lang="ru-RU" sz="1400" dirty="0"/>
              <a:t>тыс. рублей и составляет </a:t>
            </a:r>
            <a:r>
              <a:rPr lang="ru-RU" sz="1400" dirty="0" smtClean="0"/>
              <a:t>св.100%;</a:t>
            </a:r>
            <a:endParaRPr lang="ru-RU" sz="1400" dirty="0" smtClean="0"/>
          </a:p>
          <a:p>
            <a:pPr marL="285750" indent="-285750" algn="just">
              <a:buFontTx/>
              <a:buChar char="-"/>
            </a:pPr>
            <a:r>
              <a:rPr lang="ru-RU" sz="1400" dirty="0" smtClean="0"/>
              <a:t>субвенция </a:t>
            </a:r>
            <a:r>
              <a:rPr lang="ru-RU" sz="1400" dirty="0"/>
              <a:t>на исполнение поселением государственных полномочий по первичному воинскому учету на территориях, где отсутствуют военные комиссариаты в сумме </a:t>
            </a:r>
            <a:r>
              <a:rPr lang="ru-RU" sz="1400" dirty="0" smtClean="0"/>
              <a:t>247,4</a:t>
            </a:r>
            <a:r>
              <a:rPr lang="ru-RU" sz="1400" dirty="0" smtClean="0"/>
              <a:t> </a:t>
            </a:r>
            <a:r>
              <a:rPr lang="ru-RU" sz="1400" dirty="0"/>
              <a:t>тыс. рублей, на </a:t>
            </a:r>
            <a:r>
              <a:rPr lang="ru-RU" sz="1400" dirty="0" smtClean="0"/>
              <a:t>2,1 </a:t>
            </a:r>
            <a:r>
              <a:rPr lang="ru-RU" sz="1400" dirty="0" smtClean="0"/>
              <a:t>тыс</a:t>
            </a:r>
            <a:r>
              <a:rPr lang="ru-RU" sz="1400" dirty="0"/>
              <a:t>. рублей </a:t>
            </a:r>
            <a:r>
              <a:rPr lang="ru-RU" sz="1400" dirty="0" smtClean="0"/>
              <a:t>увеличение </a:t>
            </a:r>
            <a:r>
              <a:rPr lang="ru-RU" sz="1400" dirty="0"/>
              <a:t>назначений </a:t>
            </a:r>
            <a:r>
              <a:rPr lang="ru-RU" sz="1400" dirty="0" smtClean="0"/>
              <a:t>2021 </a:t>
            </a:r>
            <a:r>
              <a:rPr lang="ru-RU" sz="1400" dirty="0"/>
              <a:t>года;</a:t>
            </a:r>
            <a:endParaRPr lang="ru-RU" sz="1400" b="1" dirty="0"/>
          </a:p>
          <a:p>
            <a:pPr algn="just"/>
            <a:r>
              <a:rPr lang="ru-RU" sz="1400" dirty="0"/>
              <a:t>- субвенция на исполнение поселением государственных полномочий по образованию и организации деятельности административных комиссий в сумме 3,8 тыс. рублей.             </a:t>
            </a:r>
            <a:endParaRPr lang="ru-RU" sz="1400" b="1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8846199"/>
              </p:ext>
            </p:extLst>
          </p:nvPr>
        </p:nvGraphicFramePr>
        <p:xfrm>
          <a:off x="269776" y="2636912"/>
          <a:ext cx="8424935" cy="322161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020545"/>
                <a:gridCol w="944653"/>
                <a:gridCol w="941233"/>
                <a:gridCol w="780514"/>
                <a:gridCol w="954056"/>
                <a:gridCol w="783934"/>
              </a:tblGrid>
              <a:tr h="2880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Дотация субъектов РФ и муниципальных образований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1242,1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1242,1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1448,5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206,4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Св.100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1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Субсидии бюджетам  сельских поселений на поддержку отрасли культуры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263,2</a:t>
                      </a:r>
                      <a:endParaRPr lang="ru-RU" sz="14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263,2</a:t>
                      </a:r>
                      <a:endParaRPr lang="ru-RU" sz="14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*</a:t>
                      </a:r>
                      <a:endParaRPr lang="ru-RU" sz="14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-263,2</a:t>
                      </a:r>
                      <a:endParaRPr lang="ru-RU" sz="14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*</a:t>
                      </a:r>
                      <a:endParaRPr lang="ru-RU" sz="14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1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Прочие субсидии  бюджетам поселений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3006,4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2831,9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*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-2831,9</a:t>
                      </a:r>
                      <a:endParaRPr lang="ru-RU" sz="14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55,1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3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Субвенции на осуществление первичного воинского учета на территориях, где отсутствуют военные комиссариаты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245,3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245,3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247,4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2,1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100,9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2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Субвенции  бюджетам поселений на выполнение передаваемых полномочий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3,8</a:t>
                      </a:r>
                      <a:endParaRPr lang="ru-RU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3,8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3,8</a:t>
                      </a:r>
                      <a:endParaRPr lang="ru-RU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2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Доходы поселений от возврата остатков межбюджетных трансфертов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4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0,5</a:t>
                      </a:r>
                      <a:endParaRPr lang="ru-RU" sz="14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4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-0,5</a:t>
                      </a:r>
                      <a:endParaRPr lang="ru-RU" sz="14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*</a:t>
                      </a:r>
                      <a:endParaRPr lang="ru-RU" sz="14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2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Прочие</a:t>
                      </a:r>
                      <a:r>
                        <a:rPr lang="ru-RU" sz="1400" baseline="0" dirty="0" smtClean="0">
                          <a:effectLst/>
                          <a:latin typeface="Times New Roman"/>
                          <a:ea typeface="Times New Roman"/>
                        </a:rPr>
                        <a:t> межбюджетные трансферты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468,9</a:t>
                      </a:r>
                      <a:endParaRPr lang="ru-RU" sz="14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468,9</a:t>
                      </a:r>
                      <a:endParaRPr lang="ru-RU" sz="14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4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-468,9</a:t>
                      </a:r>
                      <a:endParaRPr lang="ru-RU" sz="14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*</a:t>
                      </a:r>
                      <a:endParaRPr lang="ru-RU" sz="14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2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Итого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5229,7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5055,7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1699,7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-3356,0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33,6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744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288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1800" dirty="0" smtClean="0">
                <a:solidFill>
                  <a:schemeClr val="tx1"/>
                </a:solidFill>
                <a:effectLst/>
              </a:rPr>
              <a:t>	</a:t>
            </a:r>
            <a:br>
              <a:rPr lang="ru-RU" sz="1800" dirty="0" smtClean="0">
                <a:solidFill>
                  <a:schemeClr val="tx1"/>
                </a:solidFill>
                <a:effectLst/>
              </a:rPr>
            </a:br>
            <a:r>
              <a:rPr lang="ru-RU" sz="18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Расходы бюджета Приазовского сельского поселения Приморско-Ахтарского района</a:t>
            </a:r>
            <a:r>
              <a:rPr lang="ru-RU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Проектом решения о бюджете на </a:t>
            </a:r>
            <a:r>
              <a:rPr lang="ru-RU" sz="16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2022 </a:t>
            </a:r>
            <a:r>
              <a:rPr lang="ru-RU" sz="160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год запланированы расходы в сумме </a:t>
            </a:r>
            <a:r>
              <a:rPr lang="ru-RU" sz="16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11964,2 </a:t>
            </a:r>
            <a:r>
              <a:rPr lang="ru-RU" sz="160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тыс. рублей, что </a:t>
            </a:r>
            <a:r>
              <a:rPr lang="ru-RU" sz="16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 составляет </a:t>
            </a:r>
            <a:r>
              <a:rPr lang="ru-RU" sz="16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81,7 </a:t>
            </a:r>
            <a:r>
              <a:rPr lang="ru-RU" sz="16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процента к ожидаемому исполнению бюджета </a:t>
            </a:r>
            <a:r>
              <a:rPr lang="ru-RU" sz="160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поселения за </a:t>
            </a:r>
            <a:r>
              <a:rPr lang="ru-RU" sz="16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2021 </a:t>
            </a:r>
            <a:r>
              <a:rPr lang="ru-RU" sz="160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год.</a:t>
            </a:r>
            <a:endParaRPr lang="ru-RU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1964636"/>
              </p:ext>
            </p:extLst>
          </p:nvPr>
        </p:nvGraphicFramePr>
        <p:xfrm>
          <a:off x="179512" y="1700808"/>
          <a:ext cx="8784976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2895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57606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1400" b="1" dirty="0" smtClean="0">
                <a:solidFill>
                  <a:schemeClr val="tx1"/>
                </a:solidFill>
                <a:effectLst/>
              </a:rPr>
              <a:t>	</a:t>
            </a:r>
            <a:r>
              <a:rPr lang="ru-RU" sz="18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Расходы по разделу "Общегосударственные </a:t>
            </a:r>
            <a:r>
              <a:rPr lang="ru-RU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вопросы</a:t>
            </a:r>
            <a:r>
              <a:rPr lang="ru-RU" sz="18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endParaRPr lang="ru-RU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772046"/>
              </p:ext>
            </p:extLst>
          </p:nvPr>
        </p:nvGraphicFramePr>
        <p:xfrm>
          <a:off x="457200" y="1361255"/>
          <a:ext cx="8229600" cy="426684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313237"/>
                <a:gridCol w="1226210"/>
                <a:gridCol w="1226210"/>
                <a:gridCol w="920069"/>
                <a:gridCol w="916778"/>
                <a:gridCol w="627096"/>
              </a:tblGrid>
              <a:tr h="401028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Наименование расходов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2021 </a:t>
                      </a: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Проект  на </a:t>
                      </a: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2022 </a:t>
                      </a: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020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Уточненный бюджет на </a:t>
                      </a: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1.11.2021 </a:t>
                      </a: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г.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Ожидаемое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исполнение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2021  </a:t>
                      </a: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г.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тыс.руб</a:t>
                      </a: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(+/-) </a:t>
                      </a: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2022 </a:t>
                      </a: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г. к ожидаемому 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исполнению в  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2021 </a:t>
                      </a: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г.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96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тыс.руб.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0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Общегосударственные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 Вопросы, в том числе:</a:t>
                      </a: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5306,7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5299,1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5528,0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228,9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104,3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функционирование высшего должностного лица</a:t>
                      </a: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566,9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566,9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743,0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176,1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131,1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20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2958,1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2952,9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3044,9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+92,0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103,1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15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 </a:t>
                      </a: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103,9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103,9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104,5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+0,6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0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обеспечение проведения выборов и референдумов</a:t>
                      </a: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22,2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22,2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-22,2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*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0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резервные фонды</a:t>
                      </a: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1,0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другие общегосударственные вопросы </a:t>
                      </a: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1654,6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1653,2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1634,6</a:t>
                      </a:r>
                      <a:endParaRPr lang="ru-RU" sz="12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-18,6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98,9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875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75347"/>
            <a:ext cx="3888432" cy="2808312"/>
          </a:xfrm>
          <a:prstGeom prst="rect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/>
                <a:ea typeface="Times New Roman"/>
              </a:rPr>
              <a:t>По подразделу </a:t>
            </a:r>
            <a:r>
              <a:rPr lang="ru-RU" sz="1400" b="1" dirty="0">
                <a:latin typeface="Times New Roman"/>
                <a:ea typeface="Times New Roman"/>
              </a:rPr>
              <a:t>«Мобилизационная и вневойсковая подготовка»</a:t>
            </a:r>
            <a:r>
              <a:rPr lang="ru-RU" sz="1400" dirty="0">
                <a:latin typeface="Times New Roman"/>
                <a:ea typeface="Times New Roman"/>
              </a:rPr>
              <a:t> планируются расходы на осуществление первичного воинского учета на территориях, где отсутствуют военные комиссариаты в сумме </a:t>
            </a:r>
            <a:r>
              <a:rPr lang="ru-RU" sz="1400" dirty="0" smtClean="0">
                <a:latin typeface="Times New Roman"/>
                <a:ea typeface="Times New Roman"/>
              </a:rPr>
              <a:t>247,4</a:t>
            </a:r>
            <a:r>
              <a:rPr lang="ru-RU" sz="1400" dirty="0" smtClean="0">
                <a:latin typeface="Times New Roman"/>
                <a:ea typeface="Times New Roman"/>
              </a:rPr>
              <a:t> </a:t>
            </a:r>
            <a:r>
              <a:rPr lang="ru-RU" sz="1400" dirty="0" smtClean="0">
                <a:latin typeface="Times New Roman"/>
                <a:ea typeface="Times New Roman"/>
              </a:rPr>
              <a:t>тыс</a:t>
            </a:r>
            <a:r>
              <a:rPr lang="ru-RU" sz="1400" dirty="0">
                <a:latin typeface="Times New Roman"/>
                <a:ea typeface="Times New Roman"/>
              </a:rPr>
              <a:t>. рублей, на содержание инспектора ВУБ, в рамках предусмотренных субвенций из краевого бюджета, что на </a:t>
            </a:r>
            <a:r>
              <a:rPr lang="ru-RU" sz="1400" dirty="0" smtClean="0">
                <a:latin typeface="Times New Roman"/>
                <a:ea typeface="Times New Roman"/>
              </a:rPr>
              <a:t>2,1</a:t>
            </a:r>
            <a:r>
              <a:rPr lang="ru-RU" sz="1400" dirty="0" smtClean="0">
                <a:latin typeface="Times New Roman"/>
                <a:ea typeface="Times New Roman"/>
              </a:rPr>
              <a:t> </a:t>
            </a:r>
            <a:r>
              <a:rPr lang="ru-RU" sz="1400" dirty="0">
                <a:latin typeface="Times New Roman"/>
                <a:ea typeface="Times New Roman"/>
              </a:rPr>
              <a:t>тыс. рублей </a:t>
            </a:r>
            <a:r>
              <a:rPr lang="ru-RU" sz="1400" dirty="0" smtClean="0">
                <a:latin typeface="Times New Roman"/>
                <a:ea typeface="Times New Roman"/>
              </a:rPr>
              <a:t>больше </a:t>
            </a:r>
            <a:r>
              <a:rPr lang="ru-RU" sz="1400" dirty="0">
                <a:latin typeface="Times New Roman"/>
                <a:ea typeface="Times New Roman"/>
              </a:rPr>
              <a:t>расходов бюджета уточненных на </a:t>
            </a:r>
            <a:r>
              <a:rPr lang="ru-RU" sz="1400" dirty="0" smtClean="0">
                <a:latin typeface="Times New Roman"/>
                <a:ea typeface="Times New Roman"/>
              </a:rPr>
              <a:t>01.11.2021 </a:t>
            </a:r>
            <a:r>
              <a:rPr lang="ru-RU" sz="1400" dirty="0">
                <a:latin typeface="Times New Roman"/>
                <a:ea typeface="Times New Roman"/>
              </a:rPr>
              <a:t>года. </a:t>
            </a:r>
            <a:endParaRPr lang="ru-RU" sz="1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788024" y="476672"/>
            <a:ext cx="3888432" cy="2808312"/>
          </a:xfrm>
          <a:prstGeom prst="rect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indent="449580" algn="ctr"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  <a:cs typeface="Courier New"/>
              </a:rPr>
              <a:t>По разделу 0300 </a:t>
            </a:r>
            <a:r>
              <a:rPr lang="ru-RU" sz="1400" b="1" dirty="0" smtClean="0">
                <a:solidFill>
                  <a:srgbClr val="000000"/>
                </a:solidFill>
                <a:latin typeface="Times New Roman"/>
                <a:ea typeface="Times New Roman"/>
                <a:cs typeface="Courier New"/>
              </a:rPr>
              <a:t>«Национальная безопасность и правоохранительная деятельность»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  <a:cs typeface="Courier New"/>
              </a:rPr>
              <a:t> расходы предусмотрены в рамках муниципальной программы Приазовского сельского поселения Приморско-Ахтарского района «Обеспечение безопасности населения Приазовского сельского поселения Приморско-Ахтарского района» на 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  <a:cs typeface="Courier New"/>
              </a:rPr>
              <a:t>2022 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  <a:cs typeface="Courier New"/>
              </a:rPr>
              <a:t>год в 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  <a:cs typeface="Courier New"/>
              </a:rPr>
              <a:t>сумме 4,0 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  <a:cs typeface="Courier New"/>
              </a:rPr>
              <a:t>тыс. рублей.</a:t>
            </a:r>
            <a:endParaRPr lang="ru-RU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63588" y="3573016"/>
            <a:ext cx="7272808" cy="3024336"/>
          </a:xfrm>
          <a:prstGeom prst="rect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spcAft>
                <a:spcPts val="0"/>
              </a:spcAft>
              <a:tabLst>
                <a:tab pos="3276600" algn="l"/>
              </a:tabLst>
            </a:pPr>
            <a:r>
              <a:rPr lang="ru-RU" sz="1200" dirty="0">
                <a:latin typeface="Times New Roman"/>
                <a:ea typeface="Times New Roman"/>
              </a:rPr>
              <a:t>По разделу </a:t>
            </a:r>
            <a:r>
              <a:rPr lang="ru-RU" sz="1200" b="1" dirty="0" smtClean="0">
                <a:latin typeface="Times New Roman"/>
                <a:ea typeface="Times New Roman"/>
              </a:rPr>
              <a:t>«Национальная экономика» </a:t>
            </a:r>
            <a:r>
              <a:rPr lang="ru-RU" sz="1200" dirty="0">
                <a:latin typeface="Times New Roman"/>
                <a:ea typeface="Times New Roman"/>
              </a:rPr>
              <a:t>планируются расходы на реализацию мероприятий в рамках муниципальных  программ: "Комплексное и устойчивое развитие Приазовского сельского поселения Приморско-Ахтарского района в сфере дорожного хозяйства" и "Поддержка малого и среднего предпринимательства".</a:t>
            </a:r>
            <a:endParaRPr lang="ru-RU" sz="11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  <a:tabLst>
                <a:tab pos="3276600" algn="l"/>
              </a:tabLst>
            </a:pPr>
            <a:r>
              <a:rPr lang="ru-RU" sz="1200" dirty="0">
                <a:latin typeface="Times New Roman"/>
                <a:ea typeface="Times New Roman"/>
              </a:rPr>
              <a:t>         Утвержден  дорожный фонд в общей сумме </a:t>
            </a:r>
            <a:r>
              <a:rPr lang="ru-RU" sz="1200" dirty="0" smtClean="0">
                <a:latin typeface="Times New Roman"/>
                <a:ea typeface="Times New Roman"/>
              </a:rPr>
              <a:t> </a:t>
            </a:r>
            <a:r>
              <a:rPr lang="ru-RU" sz="1200" dirty="0" smtClean="0">
                <a:latin typeface="Times New Roman"/>
                <a:ea typeface="Times New Roman"/>
              </a:rPr>
              <a:t>1715,5 </a:t>
            </a:r>
            <a:r>
              <a:rPr lang="ru-RU" sz="1200" dirty="0" smtClean="0">
                <a:latin typeface="Times New Roman"/>
                <a:ea typeface="Times New Roman"/>
              </a:rPr>
              <a:t>тыс</a:t>
            </a:r>
            <a:r>
              <a:rPr lang="ru-RU" sz="1200" dirty="0">
                <a:latin typeface="Times New Roman"/>
                <a:ea typeface="Times New Roman"/>
              </a:rPr>
              <a:t>. рублей и направлен:</a:t>
            </a:r>
            <a:endParaRPr lang="ru-RU" sz="11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  <a:tabLst>
                <a:tab pos="3276600" algn="l"/>
              </a:tabLst>
            </a:pPr>
            <a:r>
              <a:rPr lang="ru-RU" sz="1200" dirty="0">
                <a:latin typeface="Times New Roman"/>
                <a:ea typeface="Times New Roman"/>
              </a:rPr>
              <a:t>          - </a:t>
            </a:r>
            <a:r>
              <a:rPr lang="ru-RU" sz="1200" dirty="0" err="1" smtClean="0">
                <a:latin typeface="Times New Roman"/>
                <a:ea typeface="Times New Roman"/>
              </a:rPr>
              <a:t>грейдирование</a:t>
            </a:r>
            <a:r>
              <a:rPr lang="ru-RU" sz="1200" dirty="0" smtClean="0">
                <a:latin typeface="Times New Roman"/>
                <a:ea typeface="Times New Roman"/>
              </a:rPr>
              <a:t> </a:t>
            </a:r>
            <a:r>
              <a:rPr lang="ru-RU" sz="1200" dirty="0">
                <a:latin typeface="Times New Roman"/>
                <a:ea typeface="Times New Roman"/>
              </a:rPr>
              <a:t>дорог всех улиц поселения в ст.  </a:t>
            </a:r>
            <a:r>
              <a:rPr lang="ru-RU" sz="1200" dirty="0" smtClean="0">
                <a:latin typeface="Times New Roman"/>
                <a:ea typeface="Times New Roman"/>
              </a:rPr>
              <a:t>Приазовской, а так же содержание улично-дорожной сети </a:t>
            </a:r>
            <a:r>
              <a:rPr lang="ru-RU" sz="1200" dirty="0">
                <a:latin typeface="Times New Roman"/>
                <a:ea typeface="Times New Roman"/>
              </a:rPr>
              <a:t>в </a:t>
            </a:r>
            <a:r>
              <a:rPr lang="ru-RU" sz="1200" dirty="0" smtClean="0">
                <a:latin typeface="Times New Roman"/>
                <a:ea typeface="Times New Roman"/>
              </a:rPr>
              <a:t>2022 </a:t>
            </a:r>
            <a:r>
              <a:rPr lang="ru-RU" sz="1200" dirty="0">
                <a:latin typeface="Times New Roman"/>
                <a:ea typeface="Times New Roman"/>
              </a:rPr>
              <a:t>году в сумме </a:t>
            </a:r>
            <a:r>
              <a:rPr lang="ru-RU" sz="1200" dirty="0" smtClean="0">
                <a:latin typeface="Times New Roman"/>
                <a:ea typeface="Times New Roman"/>
              </a:rPr>
              <a:t>1564,5 </a:t>
            </a:r>
            <a:r>
              <a:rPr lang="ru-RU" sz="1200" dirty="0">
                <a:latin typeface="Times New Roman"/>
                <a:ea typeface="Times New Roman"/>
              </a:rPr>
              <a:t>тыс. рублей;</a:t>
            </a:r>
            <a:endParaRPr lang="ru-RU" sz="11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  <a:tabLst>
                <a:tab pos="3276600" algn="l"/>
              </a:tabLst>
            </a:pPr>
            <a:r>
              <a:rPr lang="ru-RU" sz="1200" dirty="0">
                <a:latin typeface="Times New Roman"/>
                <a:ea typeface="Times New Roman"/>
              </a:rPr>
              <a:t>         - безопасность дорожного движения на территории Приазовского сельского поселения Приморско-Ахтарского района на </a:t>
            </a:r>
            <a:r>
              <a:rPr lang="ru-RU" sz="1200" dirty="0" smtClean="0">
                <a:latin typeface="Times New Roman"/>
                <a:ea typeface="Times New Roman"/>
              </a:rPr>
              <a:t>2022 </a:t>
            </a:r>
            <a:r>
              <a:rPr lang="ru-RU" sz="1200" dirty="0">
                <a:latin typeface="Times New Roman"/>
                <a:ea typeface="Times New Roman"/>
              </a:rPr>
              <a:t>год в сумме </a:t>
            </a:r>
            <a:r>
              <a:rPr lang="ru-RU" sz="1200" dirty="0" smtClean="0">
                <a:latin typeface="Times New Roman"/>
                <a:ea typeface="Times New Roman"/>
              </a:rPr>
              <a:t>150,0 </a:t>
            </a:r>
            <a:r>
              <a:rPr lang="ru-RU" sz="1200" dirty="0">
                <a:latin typeface="Times New Roman"/>
                <a:ea typeface="Times New Roman"/>
              </a:rPr>
              <a:t>тыс. рублей на установку дорожных знаков;</a:t>
            </a:r>
            <a:endParaRPr lang="ru-RU" sz="11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  <a:tabLst>
                <a:tab pos="3276600" algn="l"/>
              </a:tabLst>
            </a:pPr>
            <a:r>
              <a:rPr lang="ru-RU" sz="1200" dirty="0">
                <a:latin typeface="Times New Roman"/>
                <a:ea typeface="Times New Roman"/>
              </a:rPr>
              <a:t>          - поддержка малого и среднего предпринимательства на территории Приазовского сельского поселения Приморско-Ахтарского района на </a:t>
            </a:r>
            <a:r>
              <a:rPr lang="ru-RU" sz="1200" dirty="0" smtClean="0">
                <a:latin typeface="Times New Roman"/>
                <a:ea typeface="Times New Roman"/>
              </a:rPr>
              <a:t>2022 </a:t>
            </a:r>
            <a:r>
              <a:rPr lang="ru-RU" sz="1200" dirty="0">
                <a:latin typeface="Times New Roman"/>
                <a:ea typeface="Times New Roman"/>
              </a:rPr>
              <a:t>год в сумме </a:t>
            </a:r>
            <a:r>
              <a:rPr lang="ru-RU" sz="1200" dirty="0" smtClean="0">
                <a:latin typeface="Times New Roman"/>
                <a:ea typeface="Times New Roman"/>
              </a:rPr>
              <a:t>1,0 </a:t>
            </a:r>
            <a:r>
              <a:rPr lang="ru-RU" sz="1200" dirty="0">
                <a:latin typeface="Times New Roman"/>
                <a:ea typeface="Times New Roman"/>
              </a:rPr>
              <a:t>тыс. рублей на приобретение </a:t>
            </a:r>
            <a:r>
              <a:rPr lang="ru-RU" sz="1050" dirty="0">
                <a:latin typeface="Times New Roman"/>
                <a:ea typeface="Times New Roman"/>
              </a:rPr>
              <a:t> </a:t>
            </a:r>
            <a:r>
              <a:rPr lang="ru-RU" sz="1200" dirty="0">
                <a:latin typeface="Times New Roman"/>
                <a:ea typeface="Times New Roman"/>
              </a:rPr>
              <a:t>стендов, буклетов, баннеров.</a:t>
            </a:r>
            <a:endParaRPr lang="ru-RU" sz="11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9533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619672" y="276718"/>
            <a:ext cx="5760640" cy="1718753"/>
          </a:xfrm>
          <a:prstGeom prst="ellipse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По разделу 0500 </a:t>
            </a:r>
            <a:r>
              <a:rPr lang="ru-RU" sz="1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«Жилищно-коммунальное хозяйство»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предусмотрены расходы в рамках муниципальной программы Приазовского сельского поселения Приморско-Ахтарского района «Комплексное развитие жилищно-коммунального хозяйства и благоустройства» в сумме 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863,1 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тыс. рублей.</a:t>
            </a:r>
          </a:p>
          <a:p>
            <a:pPr algn="ctr"/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       Финансирование расходов предусмотрено по двум  мероприятиям</a:t>
            </a:r>
            <a:endParaRPr lang="ru-RU" sz="1400" dirty="0"/>
          </a:p>
        </p:txBody>
      </p:sp>
      <p:sp>
        <p:nvSpPr>
          <p:cNvPr id="8" name="Овал 7"/>
          <p:cNvSpPr/>
          <p:nvPr/>
        </p:nvSpPr>
        <p:spPr>
          <a:xfrm>
            <a:off x="5143894" y="2999253"/>
            <a:ext cx="3779912" cy="3555107"/>
          </a:xfrm>
          <a:prstGeom prst="ellipse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 подразделу </a:t>
            </a:r>
            <a:r>
              <a:rPr lang="ru-RU" sz="14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«Благоустройство»</a:t>
            </a:r>
            <a:r>
              <a:rPr lang="ru-RU" sz="1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на мероприятие «Благоустройство территории поселения, уборка, выкос сорной растительности, ликвидация несанкционированных свалок и </a:t>
            </a:r>
            <a:r>
              <a:rPr lang="ru-RU" sz="1400" dirty="0" err="1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т.д</a:t>
            </a:r>
            <a:r>
              <a:rPr lang="ru-RU" sz="1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» в сумме 151,5 тыс. рублей, «Инициативное бюджетирование»  в сумме 10,0. тыс. рублей </a:t>
            </a:r>
            <a:endParaRPr lang="ru-RU" sz="1400" dirty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1907704" y="2106141"/>
            <a:ext cx="360040" cy="792088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Стрелка вниз 10"/>
          <p:cNvSpPr/>
          <p:nvPr/>
        </p:nvSpPr>
        <p:spPr>
          <a:xfrm>
            <a:off x="6853830" y="2071533"/>
            <a:ext cx="360040" cy="792088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530188" y="3001703"/>
            <a:ext cx="3779912" cy="3555107"/>
          </a:xfrm>
          <a:prstGeom prst="ellipse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 подразделу </a:t>
            </a:r>
            <a:r>
              <a:rPr lang="ru-RU" sz="14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«Коммунальное хозяйство»</a:t>
            </a:r>
            <a:r>
              <a:rPr lang="ru-RU" sz="1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мероприятие </a:t>
            </a:r>
            <a:r>
              <a:rPr lang="ru-RU" sz="1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«По модернизации, строительству, реконструкции и ремонту объектов водоснабжения» </a:t>
            </a:r>
            <a:r>
              <a:rPr lang="ru-RU" sz="1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предусмотрены средства на </a:t>
            </a:r>
            <a:r>
              <a:rPr lang="ru-RU" sz="1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2022 </a:t>
            </a:r>
            <a:r>
              <a:rPr lang="ru-RU" sz="1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год в сумме </a:t>
            </a:r>
            <a:r>
              <a:rPr lang="ru-RU" sz="1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701,6 </a:t>
            </a:r>
            <a:r>
              <a:rPr lang="ru-RU" sz="1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тыс. </a:t>
            </a:r>
            <a:r>
              <a:rPr lang="ru-RU" sz="1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рублей</a:t>
            </a:r>
            <a:endParaRPr lang="ru-RU" sz="1200" dirty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34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9319" y="332656"/>
            <a:ext cx="871296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 </a:t>
            </a:r>
            <a:r>
              <a:rPr lang="ru-RU" sz="1400" dirty="0" smtClean="0"/>
              <a:t>	</a:t>
            </a:r>
            <a:endParaRPr lang="ru-RU" sz="1400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318648"/>
            <a:ext cx="809671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	</a:t>
            </a:r>
            <a:r>
              <a:rPr lang="ru-RU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Расходы по разделу 0800 </a:t>
            </a:r>
            <a:r>
              <a:rPr lang="ru-RU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«Культура» </a:t>
            </a:r>
            <a:r>
              <a:rPr lang="ru-RU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предусматриваются в рамках муниципальной программы Приазовского сельского поселения Приморско-Ахтарского района «Развитие культуры» в сумме </a:t>
            </a:r>
            <a:r>
              <a:rPr lang="ru-RU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3135,9 </a:t>
            </a:r>
            <a:r>
              <a:rPr lang="ru-RU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тыс. рублей.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     Финансирование расходов предусмотрено по мероприятию «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муниципальных учреждений, подведомственных администрации Приазовского сельского поселения Приморско-Ахтарского района по предоставлению муниципальных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услуг», в том числе на: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 .</a:t>
            </a:r>
            <a:endParaRPr lang="ru-RU" dirty="0">
              <a:latin typeface="Times New Roman"/>
              <a:ea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 rot="20288185">
            <a:off x="387457" y="3542747"/>
            <a:ext cx="4386353" cy="147732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/>
              <a:t>Совершенствование деятельности </a:t>
            </a:r>
            <a:r>
              <a:rPr lang="ru-RU" dirty="0" smtClean="0"/>
              <a:t>муниципального казенного учреждения сельский Дом культуры ст. Приазовской, в сумме </a:t>
            </a:r>
            <a:r>
              <a:rPr lang="ru-RU" dirty="0" smtClean="0"/>
              <a:t>2542,0 </a:t>
            </a:r>
            <a:r>
              <a:rPr lang="ru-RU" dirty="0" smtClean="0"/>
              <a:t>тыс. рублей</a:t>
            </a:r>
            <a:endParaRPr lang="ru-RU" i="1" dirty="0"/>
          </a:p>
        </p:txBody>
      </p:sp>
      <p:sp>
        <p:nvSpPr>
          <p:cNvPr id="17" name="Прямоугольник 16"/>
          <p:cNvSpPr/>
          <p:nvPr/>
        </p:nvSpPr>
        <p:spPr>
          <a:xfrm rot="19988801">
            <a:off x="4643657" y="3331820"/>
            <a:ext cx="4213640" cy="147732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/>
              <a:t>Совершенствование деятельности </a:t>
            </a:r>
            <a:r>
              <a:rPr lang="ru-RU" dirty="0" smtClean="0"/>
              <a:t>муниципального казенного учреждения культуры «Приазовская поселенческая библиотека», в сумме </a:t>
            </a:r>
            <a:r>
              <a:rPr lang="ru-RU" dirty="0" smtClean="0"/>
              <a:t>593,9 </a:t>
            </a:r>
            <a:r>
              <a:rPr lang="ru-RU" dirty="0" smtClean="0"/>
              <a:t>тыс. рублей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01889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1279</TotalTime>
  <Words>930</Words>
  <Application>Microsoft Office PowerPoint</Application>
  <PresentationFormat>Экран (4:3)</PresentationFormat>
  <Paragraphs>219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Исполнительная</vt:lpstr>
      <vt:lpstr>АДМИНИСТРАЦИЯ ПРИАЗОВСКОГО СЕЛЬСКОГО ПОСЕЛЕНИЯ ПРИМОРСКО-АХТАРСКОГО РАЙОНА  </vt:lpstr>
      <vt:lpstr> Основные параметры проекта бюджета поселения  на 2022 год    Дефицит    -  0,0      тыс. руб.</vt:lpstr>
      <vt:lpstr>Проект бюджета поселения по налоговым и неналоговым доходам на 2022 год представлен в следующей таблице:</vt:lpstr>
      <vt:lpstr>Презентация PowerPoint</vt:lpstr>
      <vt:lpstr>  Расходы бюджета Приазовского сельского поселения Приморско-Ахтарского района Проектом решения о бюджете на 2022 год запланированы расходы в сумме 11964,2 тыс. рублей, что  составляет 81,7 процента к ожидаемому исполнению бюджета поселения за 2021 год.</vt:lpstr>
      <vt:lpstr> Расходы по разделу "Общегосударственные вопросы"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Медведева Наталья Николаевна</dc:creator>
  <cp:lastModifiedBy>1</cp:lastModifiedBy>
  <cp:revision>109</cp:revision>
  <dcterms:modified xsi:type="dcterms:W3CDTF">2022-02-24T07:07:06Z</dcterms:modified>
</cp:coreProperties>
</file>